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  <p:sldMasterId id="2147483854" r:id="rId3"/>
  </p:sldMasterIdLst>
  <p:notesMasterIdLst>
    <p:notesMasterId r:id="rId19"/>
  </p:notesMasterIdLst>
  <p:handoutMasterIdLst>
    <p:handoutMasterId r:id="rId20"/>
  </p:handoutMasterIdLst>
  <p:sldIdLst>
    <p:sldId id="272" r:id="rId4"/>
    <p:sldId id="266" r:id="rId5"/>
    <p:sldId id="256" r:id="rId6"/>
    <p:sldId id="257" r:id="rId7"/>
    <p:sldId id="267" r:id="rId8"/>
    <p:sldId id="273" r:id="rId9"/>
    <p:sldId id="275" r:id="rId10"/>
    <p:sldId id="277" r:id="rId11"/>
    <p:sldId id="276" r:id="rId12"/>
    <p:sldId id="287" r:id="rId13"/>
    <p:sldId id="278" r:id="rId14"/>
    <p:sldId id="279" r:id="rId15"/>
    <p:sldId id="280" r:id="rId16"/>
    <p:sldId id="282" r:id="rId17"/>
    <p:sldId id="284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5050"/>
    <a:srgbClr val="FF0066"/>
    <a:srgbClr val="CCFFFF"/>
    <a:srgbClr val="FF66FF"/>
    <a:srgbClr val="0000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538" y="-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9.wmf"/><Relationship Id="rId7" Type="http://schemas.openxmlformats.org/officeDocument/2006/relationships/image" Target="../media/image17.wmf"/><Relationship Id="rId2" Type="http://schemas.openxmlformats.org/officeDocument/2006/relationships/image" Target="../media/image30.wmf"/><Relationship Id="rId1" Type="http://schemas.openxmlformats.org/officeDocument/2006/relationships/image" Target="../media/image14.wmf"/><Relationship Id="rId6" Type="http://schemas.openxmlformats.org/officeDocument/2006/relationships/image" Target="../media/image21.wmf"/><Relationship Id="rId11" Type="http://schemas.openxmlformats.org/officeDocument/2006/relationships/image" Target="../media/image33.wmf"/><Relationship Id="rId5" Type="http://schemas.openxmlformats.org/officeDocument/2006/relationships/image" Target="../media/image20.wmf"/><Relationship Id="rId10" Type="http://schemas.openxmlformats.org/officeDocument/2006/relationships/image" Target="../media/image32.wmf"/><Relationship Id="rId4" Type="http://schemas.openxmlformats.org/officeDocument/2006/relationships/image" Target="../media/image15.wmf"/><Relationship Id="rId9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22.wmf"/><Relationship Id="rId2" Type="http://schemas.openxmlformats.org/officeDocument/2006/relationships/image" Target="../media/image19.wmf"/><Relationship Id="rId1" Type="http://schemas.openxmlformats.org/officeDocument/2006/relationships/image" Target="../media/image14.wmf"/><Relationship Id="rId6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B8A87-A925-48F0-BED4-999C98087EA7}" type="datetimeFigureOut">
              <a:rPr lang="vi-VN" smtClean="0"/>
              <a:t>22/03/2023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8836B-E4D5-46D0-9EB5-933C3D0420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7069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EB7F7-AE19-4788-A2C0-F4E915615C1A}" type="datetimeFigureOut">
              <a:rPr lang="vi-VN" smtClean="0"/>
              <a:t>22/03/2023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A33A8-8842-4E07-97BA-486565A4F0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394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6D45FB-FFC7-47DF-B803-4C6D91BF28C9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2339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A33A8-8842-4E07-97BA-486565A4F0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915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A33A8-8842-4E07-97BA-486565A4F0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915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A33A8-8842-4E07-97BA-486565A4F0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9159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A33A8-8842-4E07-97BA-486565A4F0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915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E44900-E9CD-4517-AE51-AB95CEC6A529}" type="datetimeFigureOut">
              <a:rPr lang="vi-VN" smtClean="0"/>
              <a:t>22/03/2023</a:t>
            </a:fld>
            <a:endParaRPr lang="vi-V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vi-VN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6A28B4-B41B-42C1-A8EA-3E859BEE2A17}" type="slidenum">
              <a:rPr lang="vi-VN" smtClean="0"/>
              <a:t>‹#›</a:t>
            </a:fld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4900-E9CD-4517-AE51-AB95CEC6A529}" type="datetimeFigureOut">
              <a:rPr lang="vi-VN" smtClean="0"/>
              <a:t>22/03/2023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28B4-B41B-42C1-A8EA-3E859BEE2A1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4900-E9CD-4517-AE51-AB95CEC6A529}" type="datetimeFigureOut">
              <a:rPr lang="vi-VN" smtClean="0"/>
              <a:t>22/03/2023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28B4-B41B-42C1-A8EA-3E859BEE2A1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0E0F94-418B-4C9E-9F08-73EDC17FD2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44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1165240-9B8A-4671-AAF9-56BEF4809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43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34822-9DC9-4EB8-AE50-324081479B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24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6870A-28F2-4F47-872A-A36142CDB2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5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2654D-6A20-4AD6-A296-D7E19E9758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0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48AC-8946-42AB-9268-AA6E0C4D6E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6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0102-9528-4C89-BD25-2B8CD48A6A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81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31916-20E0-49C7-8D19-EF16F98794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3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E44900-E9CD-4517-AE51-AB95CEC6A529}" type="datetimeFigureOut">
              <a:rPr lang="vi-VN" smtClean="0"/>
              <a:t>22/03/2023</a:t>
            </a:fld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6A28B4-B41B-42C1-A8EA-3E859BEE2A17}" type="slidenum">
              <a:rPr lang="vi-VN" smtClean="0"/>
              <a:t>‹#›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F489D-76DC-4C66-80D6-E65B60E8B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14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A496E-ACF8-4567-8393-A52B4B81CF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8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3A6E9-AC43-42F8-81DB-0F4769F94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73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BCA38-7681-434F-BFAE-C5219210D3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89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C5643-EDB7-4E75-ADF4-00CBBD303C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73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2700" y="1681163"/>
            <a:ext cx="9144000" cy="1766887"/>
            <a:chOff x="-8" y="1059"/>
            <a:chExt cx="5760" cy="111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016"/>
              <a:ext cx="5752" cy="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DDDDDD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148"/>
              <a:ext cx="5752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DDDDDD"/>
                </a:solidFill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-8" y="1059"/>
              <a:ext cx="833" cy="990"/>
              <a:chOff x="-8" y="1059"/>
              <a:chExt cx="833" cy="990"/>
            </a:xfrm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-8" y="1059"/>
                <a:ext cx="833" cy="990"/>
              </a:xfrm>
              <a:custGeom>
                <a:avLst/>
                <a:gdLst>
                  <a:gd name="T0" fmla="*/ 284 w 833"/>
                  <a:gd name="T1" fmla="*/ 448 h 990"/>
                  <a:gd name="T2" fmla="*/ 115 w 833"/>
                  <a:gd name="T3" fmla="*/ 0 h 990"/>
                  <a:gd name="T4" fmla="*/ 353 w 833"/>
                  <a:gd name="T5" fmla="*/ 398 h 990"/>
                  <a:gd name="T6" fmla="*/ 591 w 833"/>
                  <a:gd name="T7" fmla="*/ 0 h 990"/>
                  <a:gd name="T8" fmla="*/ 419 w 833"/>
                  <a:gd name="T9" fmla="*/ 448 h 990"/>
                  <a:gd name="T10" fmla="*/ 832 w 833"/>
                  <a:gd name="T11" fmla="*/ 495 h 990"/>
                  <a:gd name="T12" fmla="*/ 417 w 833"/>
                  <a:gd name="T13" fmla="*/ 540 h 990"/>
                  <a:gd name="T14" fmla="*/ 591 w 833"/>
                  <a:gd name="T15" fmla="*/ 989 h 990"/>
                  <a:gd name="T16" fmla="*/ 353 w 833"/>
                  <a:gd name="T17" fmla="*/ 590 h 990"/>
                  <a:gd name="T18" fmla="*/ 115 w 833"/>
                  <a:gd name="T19" fmla="*/ 989 h 990"/>
                  <a:gd name="T20" fmla="*/ 282 w 833"/>
                  <a:gd name="T21" fmla="*/ 543 h 990"/>
                  <a:gd name="T22" fmla="*/ 0 w 833"/>
                  <a:gd name="T23" fmla="*/ 509 h 990"/>
                  <a:gd name="T24" fmla="*/ 0 w 833"/>
                  <a:gd name="T25" fmla="*/ 479 h 990"/>
                  <a:gd name="T26" fmla="*/ 284 w 833"/>
                  <a:gd name="T27" fmla="*/ 448 h 9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33" h="990">
                    <a:moveTo>
                      <a:pt x="284" y="448"/>
                    </a:moveTo>
                    <a:lnTo>
                      <a:pt x="115" y="0"/>
                    </a:lnTo>
                    <a:lnTo>
                      <a:pt x="353" y="398"/>
                    </a:lnTo>
                    <a:lnTo>
                      <a:pt x="591" y="0"/>
                    </a:lnTo>
                    <a:lnTo>
                      <a:pt x="419" y="448"/>
                    </a:lnTo>
                    <a:lnTo>
                      <a:pt x="832" y="495"/>
                    </a:lnTo>
                    <a:lnTo>
                      <a:pt x="417" y="540"/>
                    </a:lnTo>
                    <a:lnTo>
                      <a:pt x="591" y="989"/>
                    </a:lnTo>
                    <a:lnTo>
                      <a:pt x="353" y="590"/>
                    </a:lnTo>
                    <a:lnTo>
                      <a:pt x="115" y="989"/>
                    </a:lnTo>
                    <a:lnTo>
                      <a:pt x="282" y="543"/>
                    </a:lnTo>
                    <a:lnTo>
                      <a:pt x="0" y="509"/>
                    </a:lnTo>
                    <a:lnTo>
                      <a:pt x="0" y="479"/>
                    </a:lnTo>
                    <a:lnTo>
                      <a:pt x="284" y="448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DDDDDD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-4" y="1194"/>
                <a:ext cx="698" cy="720"/>
              </a:xfrm>
              <a:custGeom>
                <a:avLst/>
                <a:gdLst>
                  <a:gd name="T0" fmla="*/ 279 w 698"/>
                  <a:gd name="T1" fmla="*/ 315 h 720"/>
                  <a:gd name="T2" fmla="*/ 173 w 698"/>
                  <a:gd name="T3" fmla="*/ 0 h 720"/>
                  <a:gd name="T4" fmla="*/ 349 w 698"/>
                  <a:gd name="T5" fmla="*/ 263 h 720"/>
                  <a:gd name="T6" fmla="*/ 519 w 698"/>
                  <a:gd name="T7" fmla="*/ 0 h 720"/>
                  <a:gd name="T8" fmla="*/ 415 w 698"/>
                  <a:gd name="T9" fmla="*/ 315 h 720"/>
                  <a:gd name="T10" fmla="*/ 697 w 698"/>
                  <a:gd name="T11" fmla="*/ 360 h 720"/>
                  <a:gd name="T12" fmla="*/ 413 w 698"/>
                  <a:gd name="T13" fmla="*/ 403 h 720"/>
                  <a:gd name="T14" fmla="*/ 519 w 698"/>
                  <a:gd name="T15" fmla="*/ 719 h 720"/>
                  <a:gd name="T16" fmla="*/ 349 w 698"/>
                  <a:gd name="T17" fmla="*/ 455 h 720"/>
                  <a:gd name="T18" fmla="*/ 173 w 698"/>
                  <a:gd name="T19" fmla="*/ 719 h 720"/>
                  <a:gd name="T20" fmla="*/ 278 w 698"/>
                  <a:gd name="T21" fmla="*/ 407 h 720"/>
                  <a:gd name="T22" fmla="*/ 0 w 698"/>
                  <a:gd name="T23" fmla="*/ 360 h 720"/>
                  <a:gd name="T24" fmla="*/ 279 w 698"/>
                  <a:gd name="T25" fmla="*/ 315 h 7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8" h="720">
                    <a:moveTo>
                      <a:pt x="279" y="315"/>
                    </a:moveTo>
                    <a:lnTo>
                      <a:pt x="173" y="0"/>
                    </a:lnTo>
                    <a:lnTo>
                      <a:pt x="349" y="263"/>
                    </a:lnTo>
                    <a:lnTo>
                      <a:pt x="519" y="0"/>
                    </a:lnTo>
                    <a:lnTo>
                      <a:pt x="415" y="315"/>
                    </a:lnTo>
                    <a:lnTo>
                      <a:pt x="697" y="360"/>
                    </a:lnTo>
                    <a:lnTo>
                      <a:pt x="413" y="403"/>
                    </a:lnTo>
                    <a:lnTo>
                      <a:pt x="519" y="719"/>
                    </a:lnTo>
                    <a:lnTo>
                      <a:pt x="349" y="455"/>
                    </a:lnTo>
                    <a:lnTo>
                      <a:pt x="173" y="719"/>
                    </a:lnTo>
                    <a:lnTo>
                      <a:pt x="278" y="407"/>
                    </a:lnTo>
                    <a:lnTo>
                      <a:pt x="0" y="360"/>
                    </a:lnTo>
                    <a:lnTo>
                      <a:pt x="279" y="31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DDDDDD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99" y="1212"/>
                <a:ext cx="493" cy="685"/>
              </a:xfrm>
              <a:custGeom>
                <a:avLst/>
                <a:gdLst>
                  <a:gd name="T0" fmla="*/ 0 w 493"/>
                  <a:gd name="T1" fmla="*/ 173 h 685"/>
                  <a:gd name="T2" fmla="*/ 223 w 493"/>
                  <a:gd name="T3" fmla="*/ 295 h 685"/>
                  <a:gd name="T4" fmla="*/ 246 w 493"/>
                  <a:gd name="T5" fmla="*/ 0 h 685"/>
                  <a:gd name="T6" fmla="*/ 268 w 493"/>
                  <a:gd name="T7" fmla="*/ 295 h 685"/>
                  <a:gd name="T8" fmla="*/ 490 w 493"/>
                  <a:gd name="T9" fmla="*/ 169 h 685"/>
                  <a:gd name="T10" fmla="*/ 290 w 493"/>
                  <a:gd name="T11" fmla="*/ 343 h 685"/>
                  <a:gd name="T12" fmla="*/ 492 w 493"/>
                  <a:gd name="T13" fmla="*/ 514 h 685"/>
                  <a:gd name="T14" fmla="*/ 268 w 493"/>
                  <a:gd name="T15" fmla="*/ 390 h 685"/>
                  <a:gd name="T16" fmla="*/ 246 w 493"/>
                  <a:gd name="T17" fmla="*/ 684 h 685"/>
                  <a:gd name="T18" fmla="*/ 223 w 493"/>
                  <a:gd name="T19" fmla="*/ 390 h 685"/>
                  <a:gd name="T20" fmla="*/ 0 w 493"/>
                  <a:gd name="T21" fmla="*/ 514 h 685"/>
                  <a:gd name="T22" fmla="*/ 201 w 493"/>
                  <a:gd name="T23" fmla="*/ 343 h 685"/>
                  <a:gd name="T24" fmla="*/ 0 w 493"/>
                  <a:gd name="T25" fmla="*/ 173 h 6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93" h="685">
                    <a:moveTo>
                      <a:pt x="0" y="173"/>
                    </a:moveTo>
                    <a:lnTo>
                      <a:pt x="223" y="295"/>
                    </a:lnTo>
                    <a:lnTo>
                      <a:pt x="246" y="0"/>
                    </a:lnTo>
                    <a:lnTo>
                      <a:pt x="268" y="295"/>
                    </a:lnTo>
                    <a:lnTo>
                      <a:pt x="490" y="169"/>
                    </a:lnTo>
                    <a:lnTo>
                      <a:pt x="290" y="343"/>
                    </a:lnTo>
                    <a:lnTo>
                      <a:pt x="492" y="514"/>
                    </a:lnTo>
                    <a:lnTo>
                      <a:pt x="268" y="390"/>
                    </a:lnTo>
                    <a:lnTo>
                      <a:pt x="246" y="684"/>
                    </a:lnTo>
                    <a:lnTo>
                      <a:pt x="223" y="390"/>
                    </a:lnTo>
                    <a:lnTo>
                      <a:pt x="0" y="514"/>
                    </a:lnTo>
                    <a:lnTo>
                      <a:pt x="201" y="343"/>
                    </a:lnTo>
                    <a:lnTo>
                      <a:pt x="0" y="17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DDDDDD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283" y="1467"/>
                <a:ext cx="124" cy="173"/>
              </a:xfrm>
              <a:custGeom>
                <a:avLst/>
                <a:gdLst>
                  <a:gd name="T0" fmla="*/ 0 w 124"/>
                  <a:gd name="T1" fmla="*/ 42 h 173"/>
                  <a:gd name="T2" fmla="*/ 51 w 124"/>
                  <a:gd name="T3" fmla="*/ 63 h 173"/>
                  <a:gd name="T4" fmla="*/ 61 w 124"/>
                  <a:gd name="T5" fmla="*/ 0 h 173"/>
                  <a:gd name="T6" fmla="*/ 71 w 124"/>
                  <a:gd name="T7" fmla="*/ 63 h 173"/>
                  <a:gd name="T8" fmla="*/ 123 w 124"/>
                  <a:gd name="T9" fmla="*/ 42 h 173"/>
                  <a:gd name="T10" fmla="*/ 83 w 124"/>
                  <a:gd name="T11" fmla="*/ 86 h 173"/>
                  <a:gd name="T12" fmla="*/ 123 w 124"/>
                  <a:gd name="T13" fmla="*/ 128 h 173"/>
                  <a:gd name="T14" fmla="*/ 71 w 124"/>
                  <a:gd name="T15" fmla="*/ 108 h 173"/>
                  <a:gd name="T16" fmla="*/ 61 w 124"/>
                  <a:gd name="T17" fmla="*/ 172 h 173"/>
                  <a:gd name="T18" fmla="*/ 51 w 124"/>
                  <a:gd name="T19" fmla="*/ 108 h 173"/>
                  <a:gd name="T20" fmla="*/ 0 w 124"/>
                  <a:gd name="T21" fmla="*/ 128 h 173"/>
                  <a:gd name="T22" fmla="*/ 39 w 124"/>
                  <a:gd name="T23" fmla="*/ 86 h 173"/>
                  <a:gd name="T24" fmla="*/ 0 w 124"/>
                  <a:gd name="T25" fmla="*/ 42 h 1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4" h="173">
                    <a:moveTo>
                      <a:pt x="0" y="42"/>
                    </a:moveTo>
                    <a:lnTo>
                      <a:pt x="51" y="63"/>
                    </a:lnTo>
                    <a:lnTo>
                      <a:pt x="61" y="0"/>
                    </a:lnTo>
                    <a:lnTo>
                      <a:pt x="71" y="63"/>
                    </a:lnTo>
                    <a:lnTo>
                      <a:pt x="123" y="42"/>
                    </a:lnTo>
                    <a:lnTo>
                      <a:pt x="83" y="86"/>
                    </a:lnTo>
                    <a:lnTo>
                      <a:pt x="123" y="128"/>
                    </a:lnTo>
                    <a:lnTo>
                      <a:pt x="71" y="108"/>
                    </a:lnTo>
                    <a:lnTo>
                      <a:pt x="61" y="172"/>
                    </a:lnTo>
                    <a:lnTo>
                      <a:pt x="51" y="108"/>
                    </a:lnTo>
                    <a:lnTo>
                      <a:pt x="0" y="128"/>
                    </a:lnTo>
                    <a:lnTo>
                      <a:pt x="39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DDDDDD"/>
                  </a:solidFill>
                </a:endParaRPr>
              </a:p>
            </p:txBody>
          </p:sp>
        </p:grpSp>
      </p:grpSp>
      <p:sp>
        <p:nvSpPr>
          <p:cNvPr id="163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1905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CCCC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99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DDDDDD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>
          <a:xfrm>
            <a:off x="1212850" y="6232525"/>
            <a:ext cx="19050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1250" y="6232525"/>
            <a:ext cx="28956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0250" y="6232525"/>
            <a:ext cx="1905000" cy="457200"/>
          </a:xfrm>
        </p:spPr>
        <p:txBody>
          <a:bodyPr/>
          <a:lstStyle>
            <a:lvl1pPr>
              <a:defRPr>
                <a:solidFill>
                  <a:srgbClr val="DDDDDD"/>
                </a:solidFill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9089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33E3E-ACB4-430F-9B91-EBBF4E19856D}" type="slidenum">
              <a:rPr lang="en-US">
                <a:solidFill>
                  <a:srgbClr val="DDDDD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86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B5E8-9EF0-4B1C-AEB9-FA700CB04D47}" type="slidenum">
              <a:rPr lang="en-US">
                <a:solidFill>
                  <a:srgbClr val="DDDDD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97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017A-568F-4380-856D-6058702BD1F8}" type="slidenum">
              <a:rPr lang="en-US">
                <a:solidFill>
                  <a:srgbClr val="DDDDD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0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12DC-4672-4FCB-8695-AF5544BFBE33}" type="slidenum">
              <a:rPr lang="en-US">
                <a:solidFill>
                  <a:srgbClr val="DDDDD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3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E44900-E9CD-4517-AE51-AB95CEC6A529}" type="datetimeFigureOut">
              <a:rPr lang="vi-VN" smtClean="0"/>
              <a:t>22/03/2023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vi-VN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6A28B4-B41B-42C1-A8EA-3E859BEE2A17}" type="slidenum">
              <a:rPr lang="vi-VN" smtClean="0"/>
              <a:t>‹#›</a:t>
            </a:fld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25121-F5BB-46DD-843A-3B0B87C2BB5E}" type="slidenum">
              <a:rPr lang="en-US">
                <a:solidFill>
                  <a:srgbClr val="DDDDD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02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BE7A9-2AF2-4E49-9BB4-B76C5B75B64F}" type="slidenum">
              <a:rPr lang="en-US">
                <a:solidFill>
                  <a:srgbClr val="DDDDD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07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5146A-D0AC-4442-9157-1F69AF0113B8}" type="slidenum">
              <a:rPr lang="en-US">
                <a:solidFill>
                  <a:srgbClr val="DDDDD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614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81031-D1FF-4CFD-8B16-55EBF1A4A105}" type="slidenum">
              <a:rPr lang="en-US">
                <a:solidFill>
                  <a:srgbClr val="DDDDD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12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42DBA-F1DC-40BA-BE2B-6754EFBA1543}" type="slidenum">
              <a:rPr lang="en-US">
                <a:solidFill>
                  <a:srgbClr val="DDDDD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39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42900"/>
            <a:ext cx="2057400" cy="5753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6019800" cy="5753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BCBFA-3E8D-4705-AE0E-CB9F521AF9FA}" type="slidenum">
              <a:rPr lang="en-US">
                <a:solidFill>
                  <a:srgbClr val="DDDDD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536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429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622C2-7337-4A32-8D56-65FE8C7AD03B}" type="slidenum">
              <a:rPr lang="en-US">
                <a:solidFill>
                  <a:srgbClr val="DDDDD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7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4900-E9CD-4517-AE51-AB95CEC6A529}" type="datetimeFigureOut">
              <a:rPr lang="vi-VN" smtClean="0"/>
              <a:t>22/03/2023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28B4-B41B-42C1-A8EA-3E859BEE2A17}" type="slidenum">
              <a:rPr lang="vi-VN" smtClean="0"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4900-E9CD-4517-AE51-AB95CEC6A529}" type="datetimeFigureOut">
              <a:rPr lang="vi-VN" smtClean="0"/>
              <a:t>22/03/2023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28B4-B41B-42C1-A8EA-3E859BEE2A17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E44900-E9CD-4517-AE51-AB95CEC6A529}" type="datetimeFigureOut">
              <a:rPr lang="vi-VN" smtClean="0"/>
              <a:t>22/03/2023</a:t>
            </a:fld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6A28B4-B41B-42C1-A8EA-3E859BEE2A1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44900-E9CD-4517-AE51-AB95CEC6A529}" type="datetimeFigureOut">
              <a:rPr lang="vi-VN" smtClean="0"/>
              <a:t>22/03/2023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28B4-B41B-42C1-A8EA-3E859BEE2A1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E44900-E9CD-4517-AE51-AB95CEC6A529}" type="datetimeFigureOut">
              <a:rPr lang="vi-VN" smtClean="0"/>
              <a:t>22/03/2023</a:t>
            </a:fld>
            <a:endParaRPr lang="vi-V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6A28B4-B41B-42C1-A8EA-3E859BEE2A17}" type="slidenum">
              <a:rPr lang="vi-VN" smtClean="0"/>
              <a:t>‹#›</a:t>
            </a:fld>
            <a:endParaRPr lang="vi-VN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vi-V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E44900-E9CD-4517-AE51-AB95CEC6A529}" type="datetimeFigureOut">
              <a:rPr lang="vi-VN" smtClean="0"/>
              <a:t>22/03/2023</a:t>
            </a:fld>
            <a:endParaRPr lang="vi-V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6A28B4-B41B-42C1-A8EA-3E859BEE2A17}" type="slidenum">
              <a:rPr lang="vi-VN" smtClean="0"/>
              <a:t>‹#›</a:t>
            </a:fld>
            <a:endParaRPr lang="vi-V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E44900-E9CD-4517-AE51-AB95CEC6A529}" type="datetimeFigureOut">
              <a:rPr lang="vi-VN" smtClean="0"/>
              <a:t>22/03/2023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vi-V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6A28B4-B41B-42C1-A8EA-3E859BEE2A17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52" r:id="rId12"/>
    <p:sldLayoutId id="2147483853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A5D07-F49F-433F-831C-D79FFEC6A80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2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12700" y="93663"/>
            <a:ext cx="9144000" cy="1677987"/>
            <a:chOff x="-8" y="59"/>
            <a:chExt cx="5760" cy="1057"/>
          </a:xfrm>
        </p:grpSpPr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0" y="960"/>
              <a:ext cx="5752" cy="7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DDDDDD"/>
                </a:solidFill>
              </a:endParaRPr>
            </a:p>
          </p:txBody>
        </p:sp>
        <p:sp>
          <p:nvSpPr>
            <p:cNvPr id="15364" name="Rectangle 4"/>
            <p:cNvSpPr>
              <a:spLocks noChangeArrowheads="1"/>
            </p:cNvSpPr>
            <p:nvPr/>
          </p:nvSpPr>
          <p:spPr bwMode="auto">
            <a:xfrm>
              <a:off x="0" y="1092"/>
              <a:ext cx="5752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srgbClr val="DDDDDD"/>
                </a:solidFill>
              </a:endParaRPr>
            </a:p>
          </p:txBody>
        </p:sp>
        <p:grpSp>
          <p:nvGrpSpPr>
            <p:cNvPr id="2058" name="Group 5"/>
            <p:cNvGrpSpPr>
              <a:grpSpLocks/>
            </p:cNvGrpSpPr>
            <p:nvPr/>
          </p:nvGrpSpPr>
          <p:grpSpPr bwMode="auto">
            <a:xfrm>
              <a:off x="-8" y="59"/>
              <a:ext cx="833" cy="990"/>
              <a:chOff x="-8" y="59"/>
              <a:chExt cx="833" cy="990"/>
            </a:xfrm>
          </p:grpSpPr>
          <p:sp>
            <p:nvSpPr>
              <p:cNvPr id="2059" name="Freeform 6"/>
              <p:cNvSpPr>
                <a:spLocks/>
              </p:cNvSpPr>
              <p:nvPr/>
            </p:nvSpPr>
            <p:spPr bwMode="auto">
              <a:xfrm>
                <a:off x="-8" y="59"/>
                <a:ext cx="833" cy="990"/>
              </a:xfrm>
              <a:custGeom>
                <a:avLst/>
                <a:gdLst>
                  <a:gd name="T0" fmla="*/ 284 w 833"/>
                  <a:gd name="T1" fmla="*/ 448 h 990"/>
                  <a:gd name="T2" fmla="*/ 115 w 833"/>
                  <a:gd name="T3" fmla="*/ 0 h 990"/>
                  <a:gd name="T4" fmla="*/ 353 w 833"/>
                  <a:gd name="T5" fmla="*/ 398 h 990"/>
                  <a:gd name="T6" fmla="*/ 591 w 833"/>
                  <a:gd name="T7" fmla="*/ 0 h 990"/>
                  <a:gd name="T8" fmla="*/ 419 w 833"/>
                  <a:gd name="T9" fmla="*/ 448 h 990"/>
                  <a:gd name="T10" fmla="*/ 832 w 833"/>
                  <a:gd name="T11" fmla="*/ 495 h 990"/>
                  <a:gd name="T12" fmla="*/ 417 w 833"/>
                  <a:gd name="T13" fmla="*/ 540 h 990"/>
                  <a:gd name="T14" fmla="*/ 591 w 833"/>
                  <a:gd name="T15" fmla="*/ 989 h 990"/>
                  <a:gd name="T16" fmla="*/ 353 w 833"/>
                  <a:gd name="T17" fmla="*/ 590 h 990"/>
                  <a:gd name="T18" fmla="*/ 115 w 833"/>
                  <a:gd name="T19" fmla="*/ 989 h 990"/>
                  <a:gd name="T20" fmla="*/ 282 w 833"/>
                  <a:gd name="T21" fmla="*/ 543 h 990"/>
                  <a:gd name="T22" fmla="*/ 0 w 833"/>
                  <a:gd name="T23" fmla="*/ 509 h 990"/>
                  <a:gd name="T24" fmla="*/ 0 w 833"/>
                  <a:gd name="T25" fmla="*/ 479 h 990"/>
                  <a:gd name="T26" fmla="*/ 284 w 833"/>
                  <a:gd name="T27" fmla="*/ 448 h 9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33" h="990">
                    <a:moveTo>
                      <a:pt x="284" y="448"/>
                    </a:moveTo>
                    <a:lnTo>
                      <a:pt x="115" y="0"/>
                    </a:lnTo>
                    <a:lnTo>
                      <a:pt x="353" y="398"/>
                    </a:lnTo>
                    <a:lnTo>
                      <a:pt x="591" y="0"/>
                    </a:lnTo>
                    <a:lnTo>
                      <a:pt x="419" y="448"/>
                    </a:lnTo>
                    <a:lnTo>
                      <a:pt x="832" y="495"/>
                    </a:lnTo>
                    <a:lnTo>
                      <a:pt x="417" y="540"/>
                    </a:lnTo>
                    <a:lnTo>
                      <a:pt x="591" y="989"/>
                    </a:lnTo>
                    <a:lnTo>
                      <a:pt x="353" y="590"/>
                    </a:lnTo>
                    <a:lnTo>
                      <a:pt x="115" y="989"/>
                    </a:lnTo>
                    <a:lnTo>
                      <a:pt x="282" y="543"/>
                    </a:lnTo>
                    <a:lnTo>
                      <a:pt x="0" y="509"/>
                    </a:lnTo>
                    <a:lnTo>
                      <a:pt x="0" y="479"/>
                    </a:lnTo>
                    <a:lnTo>
                      <a:pt x="284" y="448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DDDDDD"/>
                  </a:solidFill>
                </a:endParaRPr>
              </a:p>
            </p:txBody>
          </p:sp>
          <p:sp>
            <p:nvSpPr>
              <p:cNvPr id="2060" name="Freeform 7"/>
              <p:cNvSpPr>
                <a:spLocks/>
              </p:cNvSpPr>
              <p:nvPr/>
            </p:nvSpPr>
            <p:spPr bwMode="auto">
              <a:xfrm>
                <a:off x="-4" y="194"/>
                <a:ext cx="698" cy="720"/>
              </a:xfrm>
              <a:custGeom>
                <a:avLst/>
                <a:gdLst>
                  <a:gd name="T0" fmla="*/ 279 w 698"/>
                  <a:gd name="T1" fmla="*/ 315 h 720"/>
                  <a:gd name="T2" fmla="*/ 173 w 698"/>
                  <a:gd name="T3" fmla="*/ 0 h 720"/>
                  <a:gd name="T4" fmla="*/ 349 w 698"/>
                  <a:gd name="T5" fmla="*/ 263 h 720"/>
                  <a:gd name="T6" fmla="*/ 519 w 698"/>
                  <a:gd name="T7" fmla="*/ 0 h 720"/>
                  <a:gd name="T8" fmla="*/ 415 w 698"/>
                  <a:gd name="T9" fmla="*/ 315 h 720"/>
                  <a:gd name="T10" fmla="*/ 697 w 698"/>
                  <a:gd name="T11" fmla="*/ 360 h 720"/>
                  <a:gd name="T12" fmla="*/ 413 w 698"/>
                  <a:gd name="T13" fmla="*/ 403 h 720"/>
                  <a:gd name="T14" fmla="*/ 519 w 698"/>
                  <a:gd name="T15" fmla="*/ 719 h 720"/>
                  <a:gd name="T16" fmla="*/ 349 w 698"/>
                  <a:gd name="T17" fmla="*/ 455 h 720"/>
                  <a:gd name="T18" fmla="*/ 173 w 698"/>
                  <a:gd name="T19" fmla="*/ 719 h 720"/>
                  <a:gd name="T20" fmla="*/ 278 w 698"/>
                  <a:gd name="T21" fmla="*/ 407 h 720"/>
                  <a:gd name="T22" fmla="*/ 0 w 698"/>
                  <a:gd name="T23" fmla="*/ 360 h 720"/>
                  <a:gd name="T24" fmla="*/ 279 w 698"/>
                  <a:gd name="T25" fmla="*/ 315 h 7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8" h="720">
                    <a:moveTo>
                      <a:pt x="279" y="315"/>
                    </a:moveTo>
                    <a:lnTo>
                      <a:pt x="173" y="0"/>
                    </a:lnTo>
                    <a:lnTo>
                      <a:pt x="349" y="263"/>
                    </a:lnTo>
                    <a:lnTo>
                      <a:pt x="519" y="0"/>
                    </a:lnTo>
                    <a:lnTo>
                      <a:pt x="415" y="315"/>
                    </a:lnTo>
                    <a:lnTo>
                      <a:pt x="697" y="360"/>
                    </a:lnTo>
                    <a:lnTo>
                      <a:pt x="413" y="403"/>
                    </a:lnTo>
                    <a:lnTo>
                      <a:pt x="519" y="719"/>
                    </a:lnTo>
                    <a:lnTo>
                      <a:pt x="349" y="455"/>
                    </a:lnTo>
                    <a:lnTo>
                      <a:pt x="173" y="719"/>
                    </a:lnTo>
                    <a:lnTo>
                      <a:pt x="278" y="407"/>
                    </a:lnTo>
                    <a:lnTo>
                      <a:pt x="0" y="360"/>
                    </a:lnTo>
                    <a:lnTo>
                      <a:pt x="279" y="31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DDDDDD"/>
                  </a:solidFill>
                </a:endParaRPr>
              </a:p>
            </p:txBody>
          </p:sp>
          <p:sp>
            <p:nvSpPr>
              <p:cNvPr id="2061" name="Freeform 8"/>
              <p:cNvSpPr>
                <a:spLocks/>
              </p:cNvSpPr>
              <p:nvPr/>
            </p:nvSpPr>
            <p:spPr bwMode="auto">
              <a:xfrm>
                <a:off x="99" y="212"/>
                <a:ext cx="493" cy="685"/>
              </a:xfrm>
              <a:custGeom>
                <a:avLst/>
                <a:gdLst>
                  <a:gd name="T0" fmla="*/ 0 w 493"/>
                  <a:gd name="T1" fmla="*/ 173 h 685"/>
                  <a:gd name="T2" fmla="*/ 223 w 493"/>
                  <a:gd name="T3" fmla="*/ 295 h 685"/>
                  <a:gd name="T4" fmla="*/ 246 w 493"/>
                  <a:gd name="T5" fmla="*/ 0 h 685"/>
                  <a:gd name="T6" fmla="*/ 268 w 493"/>
                  <a:gd name="T7" fmla="*/ 295 h 685"/>
                  <a:gd name="T8" fmla="*/ 490 w 493"/>
                  <a:gd name="T9" fmla="*/ 169 h 685"/>
                  <a:gd name="T10" fmla="*/ 290 w 493"/>
                  <a:gd name="T11" fmla="*/ 343 h 685"/>
                  <a:gd name="T12" fmla="*/ 492 w 493"/>
                  <a:gd name="T13" fmla="*/ 514 h 685"/>
                  <a:gd name="T14" fmla="*/ 268 w 493"/>
                  <a:gd name="T15" fmla="*/ 390 h 685"/>
                  <a:gd name="T16" fmla="*/ 246 w 493"/>
                  <a:gd name="T17" fmla="*/ 684 h 685"/>
                  <a:gd name="T18" fmla="*/ 223 w 493"/>
                  <a:gd name="T19" fmla="*/ 390 h 685"/>
                  <a:gd name="T20" fmla="*/ 0 w 493"/>
                  <a:gd name="T21" fmla="*/ 514 h 685"/>
                  <a:gd name="T22" fmla="*/ 201 w 493"/>
                  <a:gd name="T23" fmla="*/ 343 h 685"/>
                  <a:gd name="T24" fmla="*/ 0 w 493"/>
                  <a:gd name="T25" fmla="*/ 173 h 6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93" h="685">
                    <a:moveTo>
                      <a:pt x="0" y="173"/>
                    </a:moveTo>
                    <a:lnTo>
                      <a:pt x="223" y="295"/>
                    </a:lnTo>
                    <a:lnTo>
                      <a:pt x="246" y="0"/>
                    </a:lnTo>
                    <a:lnTo>
                      <a:pt x="268" y="295"/>
                    </a:lnTo>
                    <a:lnTo>
                      <a:pt x="490" y="169"/>
                    </a:lnTo>
                    <a:lnTo>
                      <a:pt x="290" y="343"/>
                    </a:lnTo>
                    <a:lnTo>
                      <a:pt x="492" y="514"/>
                    </a:lnTo>
                    <a:lnTo>
                      <a:pt x="268" y="390"/>
                    </a:lnTo>
                    <a:lnTo>
                      <a:pt x="246" y="684"/>
                    </a:lnTo>
                    <a:lnTo>
                      <a:pt x="223" y="390"/>
                    </a:lnTo>
                    <a:lnTo>
                      <a:pt x="0" y="514"/>
                    </a:lnTo>
                    <a:lnTo>
                      <a:pt x="201" y="343"/>
                    </a:lnTo>
                    <a:lnTo>
                      <a:pt x="0" y="173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DDDDDD"/>
                  </a:solidFill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auto">
              <a:xfrm>
                <a:off x="283" y="467"/>
                <a:ext cx="124" cy="173"/>
              </a:xfrm>
              <a:custGeom>
                <a:avLst/>
                <a:gdLst>
                  <a:gd name="T0" fmla="*/ 0 w 124"/>
                  <a:gd name="T1" fmla="*/ 42 h 173"/>
                  <a:gd name="T2" fmla="*/ 51 w 124"/>
                  <a:gd name="T3" fmla="*/ 63 h 173"/>
                  <a:gd name="T4" fmla="*/ 61 w 124"/>
                  <a:gd name="T5" fmla="*/ 0 h 173"/>
                  <a:gd name="T6" fmla="*/ 71 w 124"/>
                  <a:gd name="T7" fmla="*/ 63 h 173"/>
                  <a:gd name="T8" fmla="*/ 123 w 124"/>
                  <a:gd name="T9" fmla="*/ 42 h 173"/>
                  <a:gd name="T10" fmla="*/ 83 w 124"/>
                  <a:gd name="T11" fmla="*/ 86 h 173"/>
                  <a:gd name="T12" fmla="*/ 123 w 124"/>
                  <a:gd name="T13" fmla="*/ 128 h 173"/>
                  <a:gd name="T14" fmla="*/ 71 w 124"/>
                  <a:gd name="T15" fmla="*/ 108 h 173"/>
                  <a:gd name="T16" fmla="*/ 61 w 124"/>
                  <a:gd name="T17" fmla="*/ 172 h 173"/>
                  <a:gd name="T18" fmla="*/ 51 w 124"/>
                  <a:gd name="T19" fmla="*/ 108 h 173"/>
                  <a:gd name="T20" fmla="*/ 0 w 124"/>
                  <a:gd name="T21" fmla="*/ 128 h 173"/>
                  <a:gd name="T22" fmla="*/ 39 w 124"/>
                  <a:gd name="T23" fmla="*/ 86 h 173"/>
                  <a:gd name="T24" fmla="*/ 0 w 124"/>
                  <a:gd name="T25" fmla="*/ 42 h 1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4" h="173">
                    <a:moveTo>
                      <a:pt x="0" y="42"/>
                    </a:moveTo>
                    <a:lnTo>
                      <a:pt x="51" y="63"/>
                    </a:lnTo>
                    <a:lnTo>
                      <a:pt x="61" y="0"/>
                    </a:lnTo>
                    <a:lnTo>
                      <a:pt x="71" y="63"/>
                    </a:lnTo>
                    <a:lnTo>
                      <a:pt x="123" y="42"/>
                    </a:lnTo>
                    <a:lnTo>
                      <a:pt x="83" y="86"/>
                    </a:lnTo>
                    <a:lnTo>
                      <a:pt x="123" y="128"/>
                    </a:lnTo>
                    <a:lnTo>
                      <a:pt x="71" y="108"/>
                    </a:lnTo>
                    <a:lnTo>
                      <a:pt x="61" y="172"/>
                    </a:lnTo>
                    <a:lnTo>
                      <a:pt x="51" y="108"/>
                    </a:lnTo>
                    <a:lnTo>
                      <a:pt x="0" y="128"/>
                    </a:lnTo>
                    <a:lnTo>
                      <a:pt x="39" y="86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9F9F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mtClean="0">
                  <a:solidFill>
                    <a:srgbClr val="DDDDDD"/>
                  </a:solidFill>
                </a:endParaRPr>
              </a:p>
            </p:txBody>
          </p:sp>
        </p:grpSp>
      </p:grpSp>
      <p:sp>
        <p:nvSpPr>
          <p:cNvPr id="20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429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1347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DDDDD"/>
              </a:solidFill>
            </a:endParaRPr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2F8F30-8524-4F0A-B2A7-6ED221292339}" type="slidenum">
              <a:rPr lang="en-US">
                <a:solidFill>
                  <a:srgbClr val="DDDDD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145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33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21.wmf"/><Relationship Id="rId22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2.wav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5.wmf"/><Relationship Id="rId3" Type="http://schemas.openxmlformats.org/officeDocument/2006/relationships/audio" Target="../media/audio2.wav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457200"/>
            <a:ext cx="9220200" cy="701675"/>
          </a:xfrm>
          <a:prstGeom prst="rect">
            <a:avLst/>
          </a:prstGeom>
          <a:gradFill rotWithShape="1">
            <a:gsLst>
              <a:gs pos="0">
                <a:srgbClr val="FFFF00">
                  <a:alpha val="0"/>
                </a:srgbClr>
              </a:gs>
              <a:gs pos="50000">
                <a:srgbClr val="FFFF00">
                  <a:gamma/>
                  <a:tint val="0"/>
                  <a:invGamma/>
                </a:srgbClr>
              </a:gs>
              <a:gs pos="100000">
                <a:srgbClr val="FFFF00"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FFFF"/>
                </a:solidFill>
              </a:rPr>
              <a:t>TRƯỜNG THPT </a:t>
            </a:r>
            <a:r>
              <a:rPr lang="vi-VN" sz="4000" b="1" dirty="0" smtClean="0">
                <a:solidFill>
                  <a:srgbClr val="00FFFF"/>
                </a:solidFill>
              </a:rPr>
              <a:t>BÀ ĐIỂM</a:t>
            </a:r>
            <a:endParaRPr lang="en-US" sz="4000" b="1" dirty="0">
              <a:solidFill>
                <a:srgbClr val="00FFFF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-76200" y="2438400"/>
            <a:ext cx="9220200" cy="3893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i="1" dirty="0">
                <a:solidFill>
                  <a:srgbClr val="FFFF66"/>
                </a:solidFill>
                <a:latin typeface=".VnCommercial Script" pitchFamily="34" charset="0"/>
              </a:rPr>
              <a:t> </a:t>
            </a:r>
            <a:r>
              <a:rPr lang="en-US" sz="5200" b="1" dirty="0" err="1">
                <a:solidFill>
                  <a:srgbClr val="FFC000"/>
                </a:solidFill>
                <a:latin typeface="VNI-Ariston" pitchFamily="2" charset="0"/>
              </a:rPr>
              <a:t>Chaøo</a:t>
            </a:r>
            <a:r>
              <a:rPr lang="en-US" sz="5200" b="1" dirty="0">
                <a:solidFill>
                  <a:srgbClr val="FFC000"/>
                </a:solidFill>
                <a:latin typeface="VNI-Ariston" pitchFamily="2" charset="0"/>
              </a:rPr>
              <a:t> </a:t>
            </a:r>
            <a:r>
              <a:rPr lang="en-US" sz="5200" b="1" dirty="0" err="1">
                <a:solidFill>
                  <a:srgbClr val="FFC000"/>
                </a:solidFill>
                <a:latin typeface="VNI-Ariston" pitchFamily="2" charset="0"/>
              </a:rPr>
              <a:t>möøng</a:t>
            </a:r>
            <a:r>
              <a:rPr lang="en-US" sz="5200" b="1" dirty="0">
                <a:solidFill>
                  <a:srgbClr val="FFC000"/>
                </a:solidFill>
                <a:latin typeface="VNI-Ariston" pitchFamily="2" charset="0"/>
              </a:rPr>
              <a:t> </a:t>
            </a:r>
            <a:r>
              <a:rPr lang="en-US" sz="5200" b="1" dirty="0" err="1">
                <a:solidFill>
                  <a:srgbClr val="FFC000"/>
                </a:solidFill>
                <a:latin typeface="VNI-Ariston" pitchFamily="2" charset="0"/>
              </a:rPr>
              <a:t>caùc</a:t>
            </a:r>
            <a:r>
              <a:rPr lang="en-US" sz="5200" b="1" dirty="0">
                <a:solidFill>
                  <a:srgbClr val="FFC000"/>
                </a:solidFill>
                <a:latin typeface="VNI-Ariston" pitchFamily="2" charset="0"/>
              </a:rPr>
              <a:t> </a:t>
            </a:r>
            <a:r>
              <a:rPr lang="en-US" sz="5200" b="1" dirty="0" err="1">
                <a:solidFill>
                  <a:srgbClr val="FFC000"/>
                </a:solidFill>
                <a:latin typeface="VNI-Ariston" pitchFamily="2" charset="0"/>
              </a:rPr>
              <a:t>quyù</a:t>
            </a:r>
            <a:r>
              <a:rPr lang="en-US" sz="5200" b="1" dirty="0">
                <a:solidFill>
                  <a:srgbClr val="FFC000"/>
                </a:solidFill>
                <a:latin typeface="VNI-Ariston" pitchFamily="2" charset="0"/>
              </a:rPr>
              <a:t> </a:t>
            </a:r>
            <a:r>
              <a:rPr lang="en-US" sz="5200" b="1" dirty="0" err="1">
                <a:solidFill>
                  <a:srgbClr val="FFC000"/>
                </a:solidFill>
                <a:latin typeface="VNI-Ariston" pitchFamily="2" charset="0"/>
              </a:rPr>
              <a:t>thaày</a:t>
            </a:r>
            <a:r>
              <a:rPr lang="en-US" sz="5200" b="1" dirty="0">
                <a:solidFill>
                  <a:srgbClr val="FFC000"/>
                </a:solidFill>
                <a:latin typeface="VNI-Ariston" pitchFamily="2" charset="0"/>
              </a:rPr>
              <a:t> </a:t>
            </a:r>
            <a:r>
              <a:rPr lang="en-US" sz="5200" b="1" dirty="0" err="1">
                <a:solidFill>
                  <a:srgbClr val="FFC000"/>
                </a:solidFill>
                <a:latin typeface="VNI-Ariston" pitchFamily="2" charset="0"/>
              </a:rPr>
              <a:t>coâ</a:t>
            </a:r>
            <a:r>
              <a:rPr lang="en-US" sz="5200" b="1" dirty="0">
                <a:solidFill>
                  <a:srgbClr val="FFC000"/>
                </a:solidFill>
                <a:latin typeface="VNI-Ariston" pitchFamily="2" charset="0"/>
              </a:rPr>
              <a:t> </a:t>
            </a:r>
            <a:r>
              <a:rPr lang="en-US" sz="5200" b="1" dirty="0" err="1">
                <a:solidFill>
                  <a:srgbClr val="FFC000"/>
                </a:solidFill>
                <a:latin typeface="VNI-Ariston" pitchFamily="2" charset="0"/>
              </a:rPr>
              <a:t>ñeán</a:t>
            </a:r>
            <a:r>
              <a:rPr lang="en-US" sz="5200" b="1" dirty="0">
                <a:solidFill>
                  <a:srgbClr val="FFC000"/>
                </a:solidFill>
                <a:latin typeface="VNI-Ariston" pitchFamily="2" charset="0"/>
              </a:rPr>
              <a:t> </a:t>
            </a:r>
            <a:r>
              <a:rPr lang="en-US" sz="5200" b="1" dirty="0" err="1">
                <a:solidFill>
                  <a:srgbClr val="FFC000"/>
                </a:solidFill>
                <a:latin typeface="VNI-Ariston" pitchFamily="2" charset="0"/>
              </a:rPr>
              <a:t>döï</a:t>
            </a:r>
            <a:r>
              <a:rPr lang="en-US" sz="5200" b="1" dirty="0">
                <a:solidFill>
                  <a:srgbClr val="FFC000"/>
                </a:solidFill>
                <a:latin typeface="VNI-Ariston" pitchFamily="2" charset="0"/>
              </a:rPr>
              <a:t> </a:t>
            </a:r>
            <a:r>
              <a:rPr lang="en-US" sz="5200" b="1" dirty="0" err="1">
                <a:solidFill>
                  <a:srgbClr val="FFC000"/>
                </a:solidFill>
                <a:latin typeface="VNI-Ariston" pitchFamily="2" charset="0"/>
              </a:rPr>
              <a:t>giôø</a:t>
            </a:r>
            <a:r>
              <a:rPr lang="en-US" sz="5200" b="1" dirty="0">
                <a:solidFill>
                  <a:srgbClr val="FFC000"/>
                </a:solidFill>
                <a:latin typeface="VNI-Ariston" pitchFamily="2" charset="0"/>
              </a:rPr>
              <a:t> </a:t>
            </a:r>
            <a:r>
              <a:rPr lang="en-US" sz="5200" dirty="0" err="1">
                <a:solidFill>
                  <a:srgbClr val="FFC000"/>
                </a:solidFill>
                <a:latin typeface="VNI-Ariston" pitchFamily="2" charset="0"/>
              </a:rPr>
              <a:t>lôùp</a:t>
            </a:r>
            <a:r>
              <a:rPr lang="en-US" sz="5200" dirty="0">
                <a:solidFill>
                  <a:srgbClr val="FFC000"/>
                </a:solidFill>
                <a:latin typeface="VNI-Ariston" pitchFamily="2" charset="0"/>
              </a:rPr>
              <a:t> </a:t>
            </a:r>
            <a:r>
              <a:rPr lang="en-US" sz="5200" dirty="0" smtClean="0">
                <a:solidFill>
                  <a:srgbClr val="FFC000"/>
                </a:solidFill>
                <a:latin typeface="VNI-Ariston" pitchFamily="2" charset="0"/>
              </a:rPr>
              <a:t>10A1</a:t>
            </a:r>
            <a:r>
              <a:rPr lang="vi-VN" sz="5200" dirty="0" smtClean="0">
                <a:solidFill>
                  <a:srgbClr val="FFC000"/>
                </a:solidFill>
                <a:latin typeface="VNI-Ariston" pitchFamily="2" charset="0"/>
              </a:rPr>
              <a:t>0</a:t>
            </a:r>
            <a:endParaRPr lang="en-US" sz="5200" b="1" dirty="0">
              <a:solidFill>
                <a:srgbClr val="FFC000"/>
              </a:solidFill>
              <a:latin typeface=".VnCommercial Script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5400" b="1" dirty="0">
              <a:solidFill>
                <a:srgbClr val="FFFF66"/>
              </a:solidFill>
              <a:latin typeface=".VnCommercial Script" pitchFamily="34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40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0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Phan </a:t>
            </a:r>
            <a:r>
              <a:rPr lang="vi-VN" sz="4000" b="1" i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vi-VN" sz="40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Huy Trang </a:t>
            </a:r>
            <a:r>
              <a:rPr lang="en-US" sz="4000" i="1" dirty="0" smtClean="0">
                <a:solidFill>
                  <a:srgbClr val="00CC00"/>
                </a:solidFill>
                <a:latin typeface=".VnBodoni" pitchFamily="34" charset="0"/>
              </a:rPr>
              <a:t> </a:t>
            </a:r>
            <a:endParaRPr lang="en-US" sz="4000" i="1" dirty="0">
              <a:solidFill>
                <a:srgbClr val="00CC00"/>
              </a:solidFill>
              <a:latin typeface=".VnBodoni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609600" cy="304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7504" y="7565"/>
            <a:ext cx="8640960" cy="836712"/>
            <a:chOff x="107504" y="7565"/>
            <a:chExt cx="8640960" cy="836712"/>
          </a:xfrm>
        </p:grpSpPr>
        <p:sp>
          <p:nvSpPr>
            <p:cNvPr id="16" name="Rectangle 15"/>
            <p:cNvSpPr/>
            <p:nvPr/>
          </p:nvSpPr>
          <p:spPr>
            <a:xfrm>
              <a:off x="107504" y="7565"/>
              <a:ext cx="8640960" cy="8367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5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5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 HỆ THỨC LƯỢNG TRONG TAM GIÁC </a:t>
              </a:r>
            </a:p>
            <a:p>
              <a:pPr algn="ctr"/>
              <a:r>
                <a:rPr lang="en-US" sz="25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 GIẢI TAM GIÁC 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5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iết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1)</a:t>
              </a:r>
              <a:endPara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07504" y="806177"/>
              <a:ext cx="8640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7504" y="44733"/>
              <a:ext cx="8640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6135628" y="1625868"/>
            <a:ext cx="342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6478528" y="1625868"/>
            <a:ext cx="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171128" y="4417436"/>
            <a:ext cx="4619178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900"/>
              </a:lnSpc>
            </a:pPr>
            <a:r>
              <a:rPr lang="en-US" sz="2400" b="1" u="sng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4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4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Cho ∆ABC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BC = 5, AC = 8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C = 60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pPr marL="274638" indent="-274638" algn="just">
              <a:lnSpc>
                <a:spcPts val="3900"/>
              </a:lnSpc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AB.</a:t>
            </a:r>
          </a:p>
          <a:p>
            <a:pPr marL="274638" indent="-274638" algn="just">
              <a:lnSpc>
                <a:spcPts val="3900"/>
              </a:lnSpc>
              <a:buAutoNum type="alphaLcPeriod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42706" y="813797"/>
            <a:ext cx="0" cy="60137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512" y="786800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ĐỊNH LÍ COSIN</a:t>
            </a:r>
            <a:endParaRPr lang="vi-VN" sz="2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75360" y="1101120"/>
            <a:ext cx="4840916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3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3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3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toán</a:t>
            </a:r>
            <a:endParaRPr lang="en-US" sz="23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3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3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3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3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côsin</a:t>
            </a:r>
            <a:endParaRPr lang="en-US" sz="23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Cho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∆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ABC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BC=a,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AB=c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CA=b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00454"/>
              </p:ext>
            </p:extLst>
          </p:nvPr>
        </p:nvGraphicFramePr>
        <p:xfrm>
          <a:off x="2548136" y="7000056"/>
          <a:ext cx="2111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136" y="7000056"/>
                        <a:ext cx="21113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708312" y="4417436"/>
            <a:ext cx="1278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vi-VN" b="0"/>
          </a:p>
        </p:txBody>
      </p:sp>
      <p:graphicFrame>
        <p:nvGraphicFramePr>
          <p:cNvPr id="62464" name="Table 624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47491"/>
              </p:ext>
            </p:extLst>
          </p:nvPr>
        </p:nvGraphicFramePr>
        <p:xfrm>
          <a:off x="180176" y="2323957"/>
          <a:ext cx="467985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928"/>
                <a:gridCol w="2339928"/>
              </a:tblGrid>
              <a:tr h="37084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vi-V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vi-V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Object 2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04443358"/>
              </p:ext>
            </p:extLst>
          </p:nvPr>
        </p:nvGraphicFramePr>
        <p:xfrm>
          <a:off x="270687" y="3703822"/>
          <a:ext cx="2258159" cy="342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Equation" r:id="rId5" imgW="1485720" imgH="203040" progId="Equation.DSMT4">
                  <p:embed/>
                </p:oleObj>
              </mc:Choice>
              <mc:Fallback>
                <p:oleObj name="Equation" r:id="rId5" imgW="148572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87" y="3703822"/>
                        <a:ext cx="2258159" cy="342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236864"/>
              </p:ext>
            </p:extLst>
          </p:nvPr>
        </p:nvGraphicFramePr>
        <p:xfrm>
          <a:off x="2811113" y="2312378"/>
          <a:ext cx="1832895" cy="650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7" imgW="1180800" imgH="419040" progId="Equation.DSMT4">
                  <p:embed/>
                </p:oleObj>
              </mc:Choice>
              <mc:Fallback>
                <p:oleObj name="Equation" r:id="rId7" imgW="1180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113" y="2312378"/>
                        <a:ext cx="1832895" cy="650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15022528"/>
              </p:ext>
            </p:extLst>
          </p:nvPr>
        </p:nvGraphicFramePr>
        <p:xfrm>
          <a:off x="247752" y="2451952"/>
          <a:ext cx="2227745" cy="341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Equation" r:id="rId9" imgW="1473120" imgH="203040" progId="Equation.DSMT4">
                  <p:embed/>
                </p:oleObj>
              </mc:Choice>
              <mc:Fallback>
                <p:oleObj name="Equation" r:id="rId9" imgW="147312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752" y="2451952"/>
                        <a:ext cx="2227745" cy="341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71517244"/>
              </p:ext>
            </p:extLst>
          </p:nvPr>
        </p:nvGraphicFramePr>
        <p:xfrm>
          <a:off x="261669" y="3086887"/>
          <a:ext cx="2281813" cy="347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Equation" r:id="rId11" imgW="1485720" imgH="203040" progId="Equation.DSMT4">
                  <p:embed/>
                </p:oleObj>
              </mc:Choice>
              <mc:Fallback>
                <p:oleObj name="Equation" r:id="rId11" imgW="1485720" imgH="2030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69" y="3086887"/>
                        <a:ext cx="2281813" cy="347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64843"/>
              </p:ext>
            </p:extLst>
          </p:nvPr>
        </p:nvGraphicFramePr>
        <p:xfrm>
          <a:off x="2810482" y="3550825"/>
          <a:ext cx="1799084" cy="645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Equation" r:id="rId13" imgW="1168200" imgH="419040" progId="Equation.DSMT4">
                  <p:embed/>
                </p:oleObj>
              </mc:Choice>
              <mc:Fallback>
                <p:oleObj name="Equation" r:id="rId13" imgW="1168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0482" y="3550825"/>
                        <a:ext cx="1799084" cy="645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6" name="Object 624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260032"/>
              </p:ext>
            </p:extLst>
          </p:nvPr>
        </p:nvGraphicFramePr>
        <p:xfrm>
          <a:off x="2789216" y="2924944"/>
          <a:ext cx="1764481" cy="63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1" name="Equation" r:id="rId15" imgW="1168200" imgH="419040" progId="Equation.DSMT4">
                  <p:embed/>
                </p:oleObj>
              </mc:Choice>
              <mc:Fallback>
                <p:oleObj name="Equation" r:id="rId15" imgW="1168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16" y="2924944"/>
                        <a:ext cx="1764481" cy="63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5018559" y="884426"/>
            <a:ext cx="405184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4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4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Cho ∆ ABC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BC=a, CA=b, AB=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BC.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côsin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AM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a, b, c.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266208" y="3668365"/>
            <a:ext cx="3659907" cy="1920875"/>
            <a:chOff x="5266208" y="1679209"/>
            <a:chExt cx="3659907" cy="1920875"/>
          </a:xfrm>
        </p:grpSpPr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6431403" y="1679209"/>
              <a:ext cx="4332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A</a:t>
              </a: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5266208" y="3203209"/>
              <a:ext cx="41640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B</a:t>
              </a: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8492902" y="3173797"/>
              <a:ext cx="4332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C</a:t>
              </a:r>
            </a:p>
          </p:txBody>
        </p: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 flipH="1">
              <a:off x="5624730" y="2073925"/>
              <a:ext cx="985934" cy="112928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" name="Line 19"/>
            <p:cNvSpPr>
              <a:spLocks noChangeShapeType="1"/>
            </p:cNvSpPr>
            <p:nvPr/>
          </p:nvSpPr>
          <p:spPr bwMode="auto">
            <a:xfrm>
              <a:off x="5624731" y="3203400"/>
              <a:ext cx="3047432" cy="156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2" name="Line 20"/>
            <p:cNvSpPr>
              <a:spLocks noChangeShapeType="1"/>
            </p:cNvSpPr>
            <p:nvPr/>
          </p:nvSpPr>
          <p:spPr bwMode="auto">
            <a:xfrm flipH="1" flipV="1">
              <a:off x="6610662" y="2073925"/>
              <a:ext cx="2061499" cy="112928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3" name="Line 21"/>
            <p:cNvSpPr>
              <a:spLocks noChangeShapeType="1"/>
            </p:cNvSpPr>
            <p:nvPr/>
          </p:nvSpPr>
          <p:spPr bwMode="auto">
            <a:xfrm>
              <a:off x="6610663" y="2073925"/>
              <a:ext cx="537783" cy="112928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" name="Text Box 22"/>
            <p:cNvSpPr txBox="1">
              <a:spLocks noChangeArrowheads="1"/>
            </p:cNvSpPr>
            <p:nvPr/>
          </p:nvSpPr>
          <p:spPr bwMode="auto">
            <a:xfrm>
              <a:off x="6917655" y="3184159"/>
              <a:ext cx="49857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M</a:t>
              </a:r>
            </a:p>
          </p:txBody>
        </p:sp>
        <p:sp>
          <p:nvSpPr>
            <p:cNvPr id="55" name="Text Box 24"/>
            <p:cNvSpPr txBox="1">
              <a:spLocks noChangeArrowheads="1"/>
            </p:cNvSpPr>
            <p:nvPr/>
          </p:nvSpPr>
          <p:spPr bwMode="auto">
            <a:xfrm>
              <a:off x="7596598" y="2365009"/>
              <a:ext cx="365991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  <p:sp>
          <p:nvSpPr>
            <p:cNvPr id="56" name="Text Box 25"/>
            <p:cNvSpPr txBox="1">
              <a:spLocks noChangeArrowheads="1"/>
            </p:cNvSpPr>
            <p:nvPr/>
          </p:nvSpPr>
          <p:spPr bwMode="auto">
            <a:xfrm>
              <a:off x="5803990" y="2288809"/>
              <a:ext cx="349186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57" name="Text Box 26"/>
            <p:cNvSpPr txBox="1">
              <a:spLocks noChangeArrowheads="1"/>
            </p:cNvSpPr>
            <p:nvPr/>
          </p:nvSpPr>
          <p:spPr bwMode="auto">
            <a:xfrm>
              <a:off x="6123299" y="2517409"/>
              <a:ext cx="365991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sng" dirty="0" smtClean="0"/>
                <a:t>a</a:t>
              </a:r>
              <a:endParaRPr lang="en-US" sz="2000" u="sng" dirty="0"/>
            </a:p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58" name="Line 27"/>
            <p:cNvSpPr>
              <a:spLocks noChangeShapeType="1"/>
            </p:cNvSpPr>
            <p:nvPr/>
          </p:nvSpPr>
          <p:spPr bwMode="auto">
            <a:xfrm flipH="1">
              <a:off x="6329437" y="3094772"/>
              <a:ext cx="44815" cy="196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 flipH="1">
              <a:off x="6419067" y="3094772"/>
              <a:ext cx="44815" cy="196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 flipH="1">
              <a:off x="7741134" y="3129567"/>
              <a:ext cx="44815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 flipH="1">
              <a:off x="7830765" y="3129567"/>
              <a:ext cx="44815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cxnSp>
        <p:nvCxnSpPr>
          <p:cNvPr id="62" name="Straight Connector 61"/>
          <p:cNvCxnSpPr>
            <a:stCxn id="50" idx="0"/>
          </p:cNvCxnSpPr>
          <p:nvPr/>
        </p:nvCxnSpPr>
        <p:spPr>
          <a:xfrm flipH="1">
            <a:off x="5624732" y="4063081"/>
            <a:ext cx="985932" cy="11294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0" idx="1"/>
          </p:cNvCxnSpPr>
          <p:nvPr/>
        </p:nvCxnSpPr>
        <p:spPr>
          <a:xfrm>
            <a:off x="5624730" y="5192364"/>
            <a:ext cx="1542210" cy="8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9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96093" y="676511"/>
            <a:ext cx="845857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4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4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Cho tam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ABC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BC=a, CA=b, AB=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Gọi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trung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BC.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áp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côsin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AM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a, b, c.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66208" y="1679209"/>
            <a:ext cx="3659907" cy="1920875"/>
            <a:chOff x="5266208" y="1679209"/>
            <a:chExt cx="3659907" cy="1920875"/>
          </a:xfrm>
        </p:grpSpPr>
        <p:sp>
          <p:nvSpPr>
            <p:cNvPr id="47119" name="Text Box 15"/>
            <p:cNvSpPr txBox="1">
              <a:spLocks noChangeArrowheads="1"/>
            </p:cNvSpPr>
            <p:nvPr/>
          </p:nvSpPr>
          <p:spPr bwMode="auto">
            <a:xfrm>
              <a:off x="6431403" y="1679209"/>
              <a:ext cx="4332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A</a:t>
              </a:r>
            </a:p>
          </p:txBody>
        </p:sp>
        <p:sp>
          <p:nvSpPr>
            <p:cNvPr id="47120" name="Text Box 16"/>
            <p:cNvSpPr txBox="1">
              <a:spLocks noChangeArrowheads="1"/>
            </p:cNvSpPr>
            <p:nvPr/>
          </p:nvSpPr>
          <p:spPr bwMode="auto">
            <a:xfrm>
              <a:off x="5266208" y="3203209"/>
              <a:ext cx="41640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B</a:t>
              </a:r>
            </a:p>
          </p:txBody>
        </p:sp>
        <p:sp>
          <p:nvSpPr>
            <p:cNvPr id="47121" name="Text Box 17"/>
            <p:cNvSpPr txBox="1">
              <a:spLocks noChangeArrowheads="1"/>
            </p:cNvSpPr>
            <p:nvPr/>
          </p:nvSpPr>
          <p:spPr bwMode="auto">
            <a:xfrm>
              <a:off x="8492902" y="3173797"/>
              <a:ext cx="4332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C</a:t>
              </a:r>
            </a:p>
          </p:txBody>
        </p:sp>
        <p:sp>
          <p:nvSpPr>
            <p:cNvPr id="47122" name="Line 18"/>
            <p:cNvSpPr>
              <a:spLocks noChangeShapeType="1"/>
            </p:cNvSpPr>
            <p:nvPr/>
          </p:nvSpPr>
          <p:spPr bwMode="auto">
            <a:xfrm flipH="1">
              <a:off x="5624730" y="2073925"/>
              <a:ext cx="985934" cy="112928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123" name="Line 19"/>
            <p:cNvSpPr>
              <a:spLocks noChangeShapeType="1"/>
            </p:cNvSpPr>
            <p:nvPr/>
          </p:nvSpPr>
          <p:spPr bwMode="auto">
            <a:xfrm>
              <a:off x="5624731" y="3203400"/>
              <a:ext cx="3047432" cy="156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124" name="Line 20"/>
            <p:cNvSpPr>
              <a:spLocks noChangeShapeType="1"/>
            </p:cNvSpPr>
            <p:nvPr/>
          </p:nvSpPr>
          <p:spPr bwMode="auto">
            <a:xfrm flipH="1" flipV="1">
              <a:off x="6610662" y="2073925"/>
              <a:ext cx="2061499" cy="112928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125" name="Line 21"/>
            <p:cNvSpPr>
              <a:spLocks noChangeShapeType="1"/>
            </p:cNvSpPr>
            <p:nvPr/>
          </p:nvSpPr>
          <p:spPr bwMode="auto">
            <a:xfrm>
              <a:off x="6610663" y="2073925"/>
              <a:ext cx="537783" cy="112928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6917655" y="3184159"/>
              <a:ext cx="49857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M</a:t>
              </a:r>
            </a:p>
          </p:txBody>
        </p:sp>
        <p:sp>
          <p:nvSpPr>
            <p:cNvPr id="47128" name="Text Box 24"/>
            <p:cNvSpPr txBox="1">
              <a:spLocks noChangeArrowheads="1"/>
            </p:cNvSpPr>
            <p:nvPr/>
          </p:nvSpPr>
          <p:spPr bwMode="auto">
            <a:xfrm>
              <a:off x="7596598" y="2365009"/>
              <a:ext cx="365991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  <p:sp>
          <p:nvSpPr>
            <p:cNvPr id="47129" name="Text Box 25"/>
            <p:cNvSpPr txBox="1">
              <a:spLocks noChangeArrowheads="1"/>
            </p:cNvSpPr>
            <p:nvPr/>
          </p:nvSpPr>
          <p:spPr bwMode="auto">
            <a:xfrm>
              <a:off x="5803990" y="2288809"/>
              <a:ext cx="349186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47130" name="Text Box 26"/>
            <p:cNvSpPr txBox="1">
              <a:spLocks noChangeArrowheads="1"/>
            </p:cNvSpPr>
            <p:nvPr/>
          </p:nvSpPr>
          <p:spPr bwMode="auto">
            <a:xfrm>
              <a:off x="6123299" y="2517409"/>
              <a:ext cx="365991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u="sng" dirty="0" smtClean="0"/>
                <a:t>a</a:t>
              </a:r>
              <a:endParaRPr lang="en-US" sz="2000" u="sng" dirty="0"/>
            </a:p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47131" name="Line 27"/>
            <p:cNvSpPr>
              <a:spLocks noChangeShapeType="1"/>
            </p:cNvSpPr>
            <p:nvPr/>
          </p:nvSpPr>
          <p:spPr bwMode="auto">
            <a:xfrm flipH="1">
              <a:off x="6329437" y="3094772"/>
              <a:ext cx="44815" cy="196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132" name="Line 28"/>
            <p:cNvSpPr>
              <a:spLocks noChangeShapeType="1"/>
            </p:cNvSpPr>
            <p:nvPr/>
          </p:nvSpPr>
          <p:spPr bwMode="auto">
            <a:xfrm flipH="1">
              <a:off x="6419067" y="3094772"/>
              <a:ext cx="44815" cy="196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133" name="Line 29"/>
            <p:cNvSpPr>
              <a:spLocks noChangeShapeType="1"/>
            </p:cNvSpPr>
            <p:nvPr/>
          </p:nvSpPr>
          <p:spPr bwMode="auto">
            <a:xfrm flipH="1">
              <a:off x="7741134" y="3129567"/>
              <a:ext cx="44815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134" name="Line 30"/>
            <p:cNvSpPr>
              <a:spLocks noChangeShapeType="1"/>
            </p:cNvSpPr>
            <p:nvPr/>
          </p:nvSpPr>
          <p:spPr bwMode="auto">
            <a:xfrm flipH="1">
              <a:off x="7830765" y="3129567"/>
              <a:ext cx="44815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262876" y="2645308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42" name="Rectangle 38"/>
          <p:cNvSpPr>
            <a:spLocks noChangeArrowheads="1"/>
          </p:cNvSpPr>
          <p:nvPr/>
        </p:nvSpPr>
        <p:spPr bwMode="auto">
          <a:xfrm>
            <a:off x="434326" y="3481271"/>
            <a:ext cx="68019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Áp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lý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côsin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AMB ta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47143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352091"/>
              </p:ext>
            </p:extLst>
          </p:nvPr>
        </p:nvGraphicFramePr>
        <p:xfrm>
          <a:off x="365125" y="3919389"/>
          <a:ext cx="73279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Equation" r:id="rId3" imgW="3149280" imgH="469800" progId="Equation.DSMT4">
                  <p:embed/>
                </p:oleObj>
              </mc:Choice>
              <mc:Fallback>
                <p:oleObj name="Equation" r:id="rId3" imgW="314928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3919389"/>
                        <a:ext cx="7327900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2" name="Object 4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7690653"/>
              </p:ext>
            </p:extLst>
          </p:nvPr>
        </p:nvGraphicFramePr>
        <p:xfrm>
          <a:off x="987188" y="4871054"/>
          <a:ext cx="2909084" cy="990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Equation" r:id="rId5" imgW="1168200" imgH="419040" progId="Equation.DSMT4">
                  <p:embed/>
                </p:oleObj>
              </mc:Choice>
              <mc:Fallback>
                <p:oleObj name="Equation" r:id="rId5" imgW="1168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188" y="4871054"/>
                        <a:ext cx="2909084" cy="990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55" name="Text Box 51"/>
          <p:cNvSpPr txBox="1">
            <a:spLocks noChangeArrowheads="1"/>
          </p:cNvSpPr>
          <p:nvPr/>
        </p:nvSpPr>
        <p:spPr bwMode="auto">
          <a:xfrm>
            <a:off x="351146" y="5146812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Mà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7164" name="Text Box 60"/>
          <p:cNvSpPr txBox="1">
            <a:spLocks noChangeArrowheads="1"/>
          </p:cNvSpPr>
          <p:nvPr/>
        </p:nvSpPr>
        <p:spPr bwMode="auto">
          <a:xfrm>
            <a:off x="3841411" y="5082863"/>
            <a:ext cx="46399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đẳng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07504" y="7565"/>
            <a:ext cx="8640960" cy="836712"/>
            <a:chOff x="107504" y="7565"/>
            <a:chExt cx="8640960" cy="836712"/>
          </a:xfrm>
        </p:grpSpPr>
        <p:sp>
          <p:nvSpPr>
            <p:cNvPr id="44" name="Rectangle 43"/>
            <p:cNvSpPr/>
            <p:nvPr/>
          </p:nvSpPr>
          <p:spPr>
            <a:xfrm>
              <a:off x="107504" y="7565"/>
              <a:ext cx="8640960" cy="8367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5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5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 HỆ THỨC LƯỢNG TRONG TAM GIÁC </a:t>
              </a:r>
            </a:p>
            <a:p>
              <a:pPr algn="ctr"/>
              <a:r>
                <a:rPr lang="en-US" sz="25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 GIẢI TAM GIÁC 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5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iết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1)</a:t>
              </a:r>
              <a:endPara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07504" y="806177"/>
              <a:ext cx="8640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7504" y="44733"/>
              <a:ext cx="8640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253715"/>
              </p:ext>
            </p:extLst>
          </p:nvPr>
        </p:nvGraphicFramePr>
        <p:xfrm>
          <a:off x="3419872" y="5621039"/>
          <a:ext cx="330835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Equation" r:id="rId7" imgW="1422360" imgH="419040" progId="Equation.DSMT4">
                  <p:embed/>
                </p:oleObj>
              </mc:Choice>
              <mc:Fallback>
                <p:oleObj name="Equation" r:id="rId7" imgW="1422360" imgH="41904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621039"/>
                        <a:ext cx="3308350" cy="9763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>
            <a:stCxn id="47122" idx="0"/>
          </p:cNvCxnSpPr>
          <p:nvPr/>
        </p:nvCxnSpPr>
        <p:spPr>
          <a:xfrm flipH="1">
            <a:off x="5624732" y="2073925"/>
            <a:ext cx="985932" cy="11294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7122" idx="1"/>
          </p:cNvCxnSpPr>
          <p:nvPr/>
        </p:nvCxnSpPr>
        <p:spPr>
          <a:xfrm>
            <a:off x="5624730" y="3203208"/>
            <a:ext cx="1542210" cy="82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3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7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1" grpId="0"/>
      <p:bldP spid="47142" grpId="0"/>
      <p:bldP spid="47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56877" y="980728"/>
            <a:ext cx="86400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6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tuyến</a:t>
            </a:r>
            <a:r>
              <a:rPr lang="en-US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6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endParaRPr lang="en-US" sz="26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1938" y="1503948"/>
            <a:ext cx="8382000" cy="1754326"/>
            <a:chOff x="391938" y="1503948"/>
            <a:chExt cx="8382000" cy="1754326"/>
          </a:xfrm>
        </p:grpSpPr>
        <p:sp>
          <p:nvSpPr>
            <p:cNvPr id="62468" name="Text Box 4"/>
            <p:cNvSpPr txBox="1">
              <a:spLocks noChangeArrowheads="1"/>
            </p:cNvSpPr>
            <p:nvPr/>
          </p:nvSpPr>
          <p:spPr bwMode="auto">
            <a:xfrm>
              <a:off x="391938" y="1503948"/>
              <a:ext cx="8382000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Cho tam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ABC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cạnh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BC=a, AC=b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, AB=c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Gọi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                              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      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                     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là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độ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dài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đường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trung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tuyến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vẽ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đỉnh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A,B,C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tam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. Ta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  <p:graphicFrame>
          <p:nvGraphicFramePr>
            <p:cNvPr id="6247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0895271"/>
                </p:ext>
              </p:extLst>
            </p:nvPr>
          </p:nvGraphicFramePr>
          <p:xfrm>
            <a:off x="508443" y="2121424"/>
            <a:ext cx="1741885" cy="592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0" name="Equation" r:id="rId3" imgW="647640" imgH="228600" progId="Equation.DSMT4">
                    <p:embed/>
                  </p:oleObj>
                </mc:Choice>
                <mc:Fallback>
                  <p:oleObj name="Equation" r:id="rId3" imgW="6476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443" y="2121424"/>
                          <a:ext cx="1741885" cy="5927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107504" y="7565"/>
            <a:ext cx="8640960" cy="836712"/>
            <a:chOff x="107504" y="7565"/>
            <a:chExt cx="8640960" cy="836712"/>
          </a:xfrm>
        </p:grpSpPr>
        <p:sp>
          <p:nvSpPr>
            <p:cNvPr id="16" name="Rectangle 15"/>
            <p:cNvSpPr/>
            <p:nvPr/>
          </p:nvSpPr>
          <p:spPr>
            <a:xfrm>
              <a:off x="107504" y="7565"/>
              <a:ext cx="8640960" cy="8367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5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5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 HỆ THỨC LƯỢNG TRONG TAM GIÁC </a:t>
              </a:r>
            </a:p>
            <a:p>
              <a:pPr algn="ctr"/>
              <a:r>
                <a:rPr lang="en-US" sz="25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 GIẢI TAM GIÁC 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5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iết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1)</a:t>
              </a:r>
              <a:endPara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07504" y="806177"/>
              <a:ext cx="8640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7504" y="44733"/>
              <a:ext cx="8640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08025"/>
              </p:ext>
            </p:extLst>
          </p:nvPr>
        </p:nvGraphicFramePr>
        <p:xfrm>
          <a:off x="3948460" y="3495824"/>
          <a:ext cx="3071812" cy="295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Equation" r:id="rId5" imgW="1320480" imgH="1269720" progId="Equation.DSMT4">
                  <p:embed/>
                </p:oleObj>
              </mc:Choice>
              <mc:Fallback>
                <p:oleObj name="Equation" r:id="rId5" imgW="1320480" imgH="1269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460" y="3495824"/>
                        <a:ext cx="3071812" cy="29575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48448" y="3717032"/>
            <a:ext cx="3618963" cy="1891463"/>
            <a:chOff x="148448" y="3717032"/>
            <a:chExt cx="3618963" cy="1891463"/>
          </a:xfrm>
        </p:grpSpPr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272699" y="3717032"/>
              <a:ext cx="4332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A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48448" y="5172792"/>
              <a:ext cx="41640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3334198" y="5211620"/>
              <a:ext cx="4332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C</a:t>
              </a: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466026" y="4111748"/>
              <a:ext cx="985934" cy="112928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466027" y="5241223"/>
              <a:ext cx="3047432" cy="1568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 flipV="1">
              <a:off x="1451956" y="4111746"/>
              <a:ext cx="2061499" cy="112928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1451959" y="4111748"/>
              <a:ext cx="537783" cy="112928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1502952" y="4898800"/>
              <a:ext cx="49857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M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2437894" y="4348240"/>
              <a:ext cx="365991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b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645286" y="4367576"/>
              <a:ext cx="349186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802847" y="5184875"/>
              <a:ext cx="32733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a</a:t>
              </a:r>
              <a:endParaRPr lang="en-US" sz="2000" dirty="0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1170731" y="5132595"/>
              <a:ext cx="44815" cy="196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1260361" y="5132595"/>
              <a:ext cx="44815" cy="196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>
              <a:off x="2582428" y="5167390"/>
              <a:ext cx="44815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>
              <a:off x="2672059" y="5167390"/>
              <a:ext cx="44815" cy="171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1819320"/>
                </p:ext>
              </p:extLst>
            </p:nvPr>
          </p:nvGraphicFramePr>
          <p:xfrm>
            <a:off x="1906635" y="4609206"/>
            <a:ext cx="359083" cy="4039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2" name="Equation" r:id="rId7" imgW="203040" imgH="228600" progId="Equation.DSMT4">
                    <p:embed/>
                  </p:oleObj>
                </mc:Choice>
                <mc:Fallback>
                  <p:oleObj name="Equation" r:id="rId7" imgW="2030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906635" y="4609206"/>
                          <a:ext cx="359083" cy="4039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31116"/>
              </p:ext>
            </p:extLst>
          </p:nvPr>
        </p:nvGraphicFramePr>
        <p:xfrm>
          <a:off x="242454" y="5691188"/>
          <a:ext cx="330835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Equation" r:id="rId9" imgW="1422360" imgH="419040" progId="Equation.DSMT4">
                  <p:embed/>
                </p:oleObj>
              </mc:Choice>
              <mc:Fallback>
                <p:oleObj name="Equation" r:id="rId9" imgW="142236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54" y="5691188"/>
                        <a:ext cx="3308350" cy="9763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25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07504" y="7565"/>
            <a:ext cx="8640960" cy="836712"/>
            <a:chOff x="107504" y="7565"/>
            <a:chExt cx="8640960" cy="836712"/>
          </a:xfrm>
        </p:grpSpPr>
        <p:sp>
          <p:nvSpPr>
            <p:cNvPr id="16" name="Rectangle 15"/>
            <p:cNvSpPr/>
            <p:nvPr/>
          </p:nvSpPr>
          <p:spPr>
            <a:xfrm>
              <a:off x="107504" y="7565"/>
              <a:ext cx="8640960" cy="8367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5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5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 HỆ THỨC LƯỢNG TRONG TAM GIÁC </a:t>
              </a:r>
            </a:p>
            <a:p>
              <a:pPr algn="ctr"/>
              <a:r>
                <a:rPr lang="en-US" sz="25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 GIẢI TAM GIÁC 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5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iết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1)</a:t>
              </a:r>
              <a:endPara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07504" y="806177"/>
              <a:ext cx="8640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07504" y="44733"/>
              <a:ext cx="8640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6135628" y="1625868"/>
            <a:ext cx="3429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6478528" y="1625868"/>
            <a:ext cx="0" cy="457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4832598" y="938436"/>
            <a:ext cx="4059882" cy="30931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900"/>
              </a:lnSpc>
            </a:pPr>
            <a:r>
              <a:rPr lang="en-US" sz="2400" b="1" u="sng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4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4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just">
              <a:lnSpc>
                <a:spcPts val="39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Cho ∆ABC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= 6, b = 8,  c = 11</a:t>
            </a:r>
          </a:p>
          <a:p>
            <a:pPr algn="just">
              <a:lnSpc>
                <a:spcPts val="39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B.</a:t>
            </a:r>
          </a:p>
          <a:p>
            <a:pPr algn="just">
              <a:lnSpc>
                <a:spcPts val="39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tuyến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∆ABC.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832598" y="813797"/>
            <a:ext cx="0" cy="60137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512" y="786800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ĐỊNH LÍ COSIN</a:t>
            </a:r>
            <a:endParaRPr lang="vi-VN" sz="2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75360" y="1101120"/>
            <a:ext cx="510069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3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3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3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toán</a:t>
            </a:r>
            <a:endParaRPr lang="en-US" sz="23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3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3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3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3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côsin</a:t>
            </a:r>
            <a:endParaRPr lang="en-US" sz="23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300" dirty="0" smtClean="0">
                <a:latin typeface="Arial" pitchFamily="34" charset="0"/>
                <a:cs typeface="Arial" pitchFamily="34" charset="0"/>
              </a:rPr>
              <a:t>Cho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∆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ABC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BC=a,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AB=c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CA=b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877563"/>
              </p:ext>
            </p:extLst>
          </p:nvPr>
        </p:nvGraphicFramePr>
        <p:xfrm>
          <a:off x="2548136" y="7000056"/>
          <a:ext cx="2111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136" y="7000056"/>
                        <a:ext cx="21113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708312" y="4417436"/>
            <a:ext cx="1278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vi-VN" b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935328"/>
              </p:ext>
            </p:extLst>
          </p:nvPr>
        </p:nvGraphicFramePr>
        <p:xfrm>
          <a:off x="258199" y="5085184"/>
          <a:ext cx="2383417" cy="756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7" name="Equation" r:id="rId5" imgW="1320480" imgH="419040" progId="Equation.DSMT4">
                  <p:embed/>
                </p:oleObj>
              </mc:Choice>
              <mc:Fallback>
                <p:oleObj name="Equation" r:id="rId5" imgW="1320480" imgH="419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99" y="5085184"/>
                        <a:ext cx="2383417" cy="75649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4" name="Table 624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441957"/>
              </p:ext>
            </p:extLst>
          </p:nvPr>
        </p:nvGraphicFramePr>
        <p:xfrm>
          <a:off x="180176" y="2323957"/>
          <a:ext cx="460784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924"/>
                <a:gridCol w="2303924"/>
              </a:tblGrid>
              <a:tr h="37084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vi-VN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vi-V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vi-V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Object 2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63344773"/>
              </p:ext>
            </p:extLst>
          </p:nvPr>
        </p:nvGraphicFramePr>
        <p:xfrm>
          <a:off x="194487" y="3703822"/>
          <a:ext cx="2258159" cy="342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8" name="Equation" r:id="rId7" imgW="1485720" imgH="203040" progId="Equation.DSMT4">
                  <p:embed/>
                </p:oleObj>
              </mc:Choice>
              <mc:Fallback>
                <p:oleObj name="Equation" r:id="rId7" imgW="1485720" imgH="203040" progId="Equation.DSMT4">
                  <p:embed/>
                  <p:pic>
                    <p:nvPicPr>
                      <p:cNvPr id="0" name="Object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87" y="3703822"/>
                        <a:ext cx="2258159" cy="342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957905"/>
              </p:ext>
            </p:extLst>
          </p:nvPr>
        </p:nvGraphicFramePr>
        <p:xfrm>
          <a:off x="2744931" y="2312378"/>
          <a:ext cx="1832895" cy="650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9" name="Equation" r:id="rId9" imgW="1180800" imgH="419040" progId="Equation.DSMT4">
                  <p:embed/>
                </p:oleObj>
              </mc:Choice>
              <mc:Fallback>
                <p:oleObj name="Equation" r:id="rId9" imgW="1180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931" y="2312378"/>
                        <a:ext cx="1832895" cy="650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43557816"/>
              </p:ext>
            </p:extLst>
          </p:nvPr>
        </p:nvGraphicFramePr>
        <p:xfrm>
          <a:off x="171552" y="2451952"/>
          <a:ext cx="2227745" cy="341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0" name="Equation" r:id="rId11" imgW="1473120" imgH="203040" progId="Equation.DSMT4">
                  <p:embed/>
                </p:oleObj>
              </mc:Choice>
              <mc:Fallback>
                <p:oleObj name="Equation" r:id="rId11" imgW="1473120" imgH="203040" progId="Equation.DSMT4">
                  <p:embed/>
                  <p:pic>
                    <p:nvPicPr>
                      <p:cNvPr id="0" name="Object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52" y="2451952"/>
                        <a:ext cx="2227745" cy="341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78027032"/>
              </p:ext>
            </p:extLst>
          </p:nvPr>
        </p:nvGraphicFramePr>
        <p:xfrm>
          <a:off x="185469" y="3086887"/>
          <a:ext cx="2281813" cy="347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1" name="Equation" r:id="rId13" imgW="1485720" imgH="203040" progId="Equation.DSMT4">
                  <p:embed/>
                </p:oleObj>
              </mc:Choice>
              <mc:Fallback>
                <p:oleObj name="Equation" r:id="rId13" imgW="1485720" imgH="203040" progId="Equation.DSMT4">
                  <p:embed/>
                  <p:pic>
                    <p:nvPicPr>
                      <p:cNvPr id="0" name="Object 4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69" y="3086887"/>
                        <a:ext cx="2281813" cy="347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3817294"/>
              </p:ext>
            </p:extLst>
          </p:nvPr>
        </p:nvGraphicFramePr>
        <p:xfrm>
          <a:off x="2744300" y="3550825"/>
          <a:ext cx="1799084" cy="645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2" name="Equation" r:id="rId15" imgW="1168200" imgH="419040" progId="Equation.DSMT4">
                  <p:embed/>
                </p:oleObj>
              </mc:Choice>
              <mc:Fallback>
                <p:oleObj name="Equation" r:id="rId15" imgW="1168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300" y="3550825"/>
                        <a:ext cx="1799084" cy="6459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6" name="Object 624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129647"/>
              </p:ext>
            </p:extLst>
          </p:nvPr>
        </p:nvGraphicFramePr>
        <p:xfrm>
          <a:off x="2723034" y="2924944"/>
          <a:ext cx="1764481" cy="63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3" name="Equation" r:id="rId17" imgW="1168200" imgH="419040" progId="Equation.DSMT4">
                  <p:embed/>
                </p:oleObj>
              </mc:Choice>
              <mc:Fallback>
                <p:oleObj name="Equation" r:id="rId17" imgW="1168200" imgH="419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034" y="2924944"/>
                        <a:ext cx="1764481" cy="63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TextBox 62466"/>
          <p:cNvSpPr txBox="1"/>
          <p:nvPr/>
        </p:nvSpPr>
        <p:spPr>
          <a:xfrm>
            <a:off x="179512" y="4149080"/>
            <a:ext cx="4921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tuyến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giác</a:t>
            </a:r>
            <a:endParaRPr lang="vi-VN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2468" name="Object 624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743845"/>
              </p:ext>
            </p:extLst>
          </p:nvPr>
        </p:nvGraphicFramePr>
        <p:xfrm>
          <a:off x="2756020" y="5102600"/>
          <a:ext cx="2042670" cy="741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4" name="Equation" r:id="rId19" imgW="1307880" imgH="419040" progId="Equation.DSMT4">
                  <p:embed/>
                </p:oleObj>
              </mc:Choice>
              <mc:Fallback>
                <p:oleObj name="Equation" r:id="rId19" imgW="13078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756020" y="5102600"/>
                        <a:ext cx="2042670" cy="741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24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289095"/>
              </p:ext>
            </p:extLst>
          </p:nvPr>
        </p:nvGraphicFramePr>
        <p:xfrm>
          <a:off x="194370" y="5898445"/>
          <a:ext cx="2232248" cy="705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5" name="Equation" r:id="rId21" imgW="1320480" imgH="419040" progId="Equation.DSMT4">
                  <p:embed/>
                </p:oleObj>
              </mc:Choice>
              <mc:Fallback>
                <p:oleObj name="Equation" r:id="rId21" imgW="1320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94370" y="5898445"/>
                        <a:ext cx="2232248" cy="705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886252" y="3998808"/>
            <a:ext cx="3647774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900"/>
              </a:lnSpc>
            </a:pPr>
            <a:r>
              <a:rPr lang="en-US" sz="2400" b="1" u="sng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4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400" b="1" u="sng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en-US" sz="2400" b="1" u="sng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>
              <a:lnSpc>
                <a:spcPts val="39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Cho ∆ABC. CM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992701"/>
              </p:ext>
            </p:extLst>
          </p:nvPr>
        </p:nvGraphicFramePr>
        <p:xfrm>
          <a:off x="4914850" y="5138142"/>
          <a:ext cx="3977630" cy="801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6" name="Equation" r:id="rId23" imgW="2057400" imgH="393700" progId="Equation.DSMT4">
                  <p:embed/>
                </p:oleObj>
              </mc:Choice>
              <mc:Fallback>
                <p:oleObj name="Equation" r:id="rId23" imgW="20574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850" y="5138142"/>
                        <a:ext cx="3977630" cy="801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2685246" y="4980077"/>
            <a:ext cx="0" cy="17612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14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36" name="Object 40"/>
          <p:cNvGraphicFramePr>
            <a:graphicFrameLocks noChangeAspect="1"/>
          </p:cNvGraphicFramePr>
          <p:nvPr/>
        </p:nvGraphicFramePr>
        <p:xfrm>
          <a:off x="3016250" y="19780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19780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60" name="Object 64"/>
          <p:cNvGraphicFramePr>
            <a:graphicFrameLocks noChangeAspect="1"/>
          </p:cNvGraphicFramePr>
          <p:nvPr/>
        </p:nvGraphicFramePr>
        <p:xfrm>
          <a:off x="2616200" y="19685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9685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64" name="Text Box 68"/>
          <p:cNvSpPr txBox="1">
            <a:spLocks noChangeArrowheads="1"/>
          </p:cNvSpPr>
          <p:nvPr/>
        </p:nvSpPr>
        <p:spPr bwMode="auto">
          <a:xfrm>
            <a:off x="769938" y="1424965"/>
            <a:ext cx="785495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Qua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cần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chứng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minh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côsin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tuyến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côsin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tuyến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suy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côsin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1,2,3,6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59 SGK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7504" y="7565"/>
            <a:ext cx="8640960" cy="836712"/>
            <a:chOff x="107504" y="7565"/>
            <a:chExt cx="8640960" cy="836712"/>
          </a:xfrm>
        </p:grpSpPr>
        <p:sp>
          <p:nvSpPr>
            <p:cNvPr id="8" name="Rectangle 7"/>
            <p:cNvSpPr/>
            <p:nvPr/>
          </p:nvSpPr>
          <p:spPr>
            <a:xfrm>
              <a:off x="107504" y="7565"/>
              <a:ext cx="8640960" cy="8367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5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5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 HỆ THỨC LƯỢNG TRONG TAM GIÁC </a:t>
              </a:r>
            </a:p>
            <a:p>
              <a:pPr algn="ctr"/>
              <a:r>
                <a:rPr lang="en-US" sz="25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 GIẢI TAM GIÁC 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5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iết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1)</a:t>
              </a:r>
              <a:endPara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07504" y="806177"/>
              <a:ext cx="8640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7504" y="44733"/>
              <a:ext cx="8640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81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2"/>
          <p:cNvSpPr>
            <a:spLocks noChangeArrowheads="1" noChangeShapeType="1" noTextEdit="1"/>
          </p:cNvSpPr>
          <p:nvPr/>
        </p:nvSpPr>
        <p:spPr bwMode="auto">
          <a:xfrm>
            <a:off x="1066800" y="1981200"/>
            <a:ext cx="6817568" cy="24559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:rPr>
              <a:t>C</a:t>
            </a:r>
            <a:r>
              <a:rPr lang="vi-VN" sz="36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ám ơn và kính chúc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các quý </a:t>
            </a:r>
            <a:r>
              <a:rPr lang="vi-VN" sz="3600" b="1" kern="10" dirty="0" err="1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vi-VN" sz="36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cô </a:t>
            </a:r>
            <a:r>
              <a:rPr lang="vi-VN" sz="3600" b="1" kern="10" dirty="0" err="1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vi-VN" sz="36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kern="10" dirty="0" err="1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itchFamily="18" charset="0"/>
                <a:cs typeface="Times New Roman" pitchFamily="18" charset="0"/>
              </a:rPr>
              <a:t>khỏe</a:t>
            </a:r>
            <a:endParaRPr lang="vi-VN" sz="3600" b="1" kern="10" dirty="0" smtClean="0"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</a:endParaRPr>
          </a:p>
        </p:txBody>
      </p:sp>
      <p:pic>
        <p:nvPicPr>
          <p:cNvPr id="11267" name="Picture 3" descr="!HP8LS2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1143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!HP8LS2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059" flipH="1">
            <a:off x="7010400" y="4114800"/>
            <a:ext cx="11493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20039272017285499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D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D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2990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D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0"/>
            <a:ext cx="2990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567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FF9966">
                  <a:tint val="66000"/>
                  <a:satMod val="160000"/>
                </a:srgbClr>
              </a:gs>
              <a:gs pos="50000">
                <a:srgbClr val="FF9966">
                  <a:tint val="44500"/>
                  <a:satMod val="160000"/>
                </a:srgbClr>
              </a:gs>
              <a:gs pos="100000">
                <a:srgbClr val="FF9966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83568" y="1124744"/>
            <a:ext cx="7848872" cy="1220847"/>
            <a:chOff x="683568" y="1124744"/>
            <a:chExt cx="7848872" cy="1220847"/>
          </a:xfrm>
        </p:grpSpPr>
        <p:sp>
          <p:nvSpPr>
            <p:cNvPr id="7" name="TextBox 6"/>
            <p:cNvSpPr txBox="1"/>
            <p:nvPr/>
          </p:nvSpPr>
          <p:spPr>
            <a:xfrm>
              <a:off x="683568" y="1124744"/>
              <a:ext cx="7848872" cy="1220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400"/>
                </a:lnSpc>
              </a:pPr>
              <a:r>
                <a:rPr lang="en-US" sz="32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vô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vectơ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3134887"/>
                </p:ext>
              </p:extLst>
            </p:nvPr>
          </p:nvGraphicFramePr>
          <p:xfrm>
            <a:off x="1817688" y="1690688"/>
            <a:ext cx="269875" cy="519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name="Equation" r:id="rId4" imgW="190440" imgH="368280" progId="Equation.DSMT4">
                    <p:embed/>
                  </p:oleObj>
                </mc:Choice>
                <mc:Fallback>
                  <p:oleObj name="Equation" r:id="rId4" imgW="19044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817688" y="1690688"/>
                          <a:ext cx="269875" cy="5191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5319656"/>
                </p:ext>
              </p:extLst>
            </p:nvPr>
          </p:nvGraphicFramePr>
          <p:xfrm>
            <a:off x="2681288" y="1711325"/>
            <a:ext cx="268287" cy="519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6" name="Equation" r:id="rId6" imgW="190440" imgH="368280" progId="Equation.DSMT4">
                    <p:embed/>
                  </p:oleObj>
                </mc:Choice>
                <mc:Fallback>
                  <p:oleObj name="Equation" r:id="rId6" imgW="190440" imgH="36828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1288" y="1711325"/>
                          <a:ext cx="268287" cy="519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Box 5"/>
          <p:cNvSpPr txBox="1"/>
          <p:nvPr/>
        </p:nvSpPr>
        <p:spPr>
          <a:xfrm>
            <a:off x="755576" y="3000241"/>
            <a:ext cx="8460432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Pitago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751922"/>
              </p:ext>
            </p:extLst>
          </p:nvPr>
        </p:nvGraphicFramePr>
        <p:xfrm>
          <a:off x="2987824" y="2306524"/>
          <a:ext cx="3744416" cy="753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8" imgW="1295280" imgH="304560" progId="Equation.DSMT4">
                  <p:embed/>
                </p:oleObj>
              </mc:Choice>
              <mc:Fallback>
                <p:oleObj name="Equation" r:id="rId8" imgW="12952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87824" y="2306524"/>
                        <a:ext cx="3744416" cy="75369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73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98760" y="1937298"/>
            <a:ext cx="6552728" cy="24482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8824" y="2110702"/>
            <a:ext cx="7416824" cy="2182394"/>
          </a:xfrm>
        </p:spPr>
        <p:txBody>
          <a:bodyPr>
            <a:noAutofit/>
          </a:bodyPr>
          <a:lstStyle/>
          <a:p>
            <a:pPr algn="ctr">
              <a:lnSpc>
                <a:spcPts val="6000"/>
              </a:lnSpc>
            </a:pP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endParaRPr lang="vi-VN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8760" y="5300458"/>
            <a:ext cx="6172200" cy="72083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vi-VN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Phan </a:t>
            </a:r>
            <a:r>
              <a:rPr lang="vi-VN" sz="4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vi-VN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Huy Trang </a:t>
            </a:r>
            <a:endParaRPr lang="vi-VN" sz="4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-15766" y="6492766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FF0066"/>
              </a:gs>
              <a:gs pos="30000">
                <a:srgbClr val="FF66F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.VnTime" pitchFamily="34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.VnTime" pitchFamily="34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.VnTime" pitchFamily="34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.VnTime" pitchFamily="34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err="1">
                <a:solidFill>
                  <a:schemeClr val="bg1"/>
                </a:solidFill>
                <a:latin typeface=".VnArial" pitchFamily="34" charset="0"/>
              </a:rPr>
              <a:t>To¸n</a:t>
            </a:r>
            <a:r>
              <a:rPr lang="en-US" sz="18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.VnArial" pitchFamily="34" charset="0"/>
              </a:rPr>
              <a:t>häc</a:t>
            </a:r>
            <a:r>
              <a:rPr lang="en-US" sz="18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.VnArial" pitchFamily="34" charset="0"/>
              </a:rPr>
              <a:t>xuÊt</a:t>
            </a:r>
            <a:r>
              <a:rPr lang="en-US" sz="18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.VnArial" pitchFamily="34" charset="0"/>
              </a:rPr>
              <a:t>ph¸t</a:t>
            </a:r>
            <a:r>
              <a:rPr lang="en-US" sz="18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.VnArial" pitchFamily="34" charset="0"/>
              </a:rPr>
              <a:t>tõ</a:t>
            </a:r>
            <a:r>
              <a:rPr lang="en-US" sz="18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.VnArial" pitchFamily="34" charset="0"/>
              </a:rPr>
              <a:t>cuéc</a:t>
            </a:r>
            <a:r>
              <a:rPr lang="en-US" sz="18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.VnArial" pitchFamily="34" charset="0"/>
              </a:rPr>
              <a:t>sèng</a:t>
            </a:r>
            <a:r>
              <a:rPr lang="en-US" sz="1800" b="1" dirty="0">
                <a:solidFill>
                  <a:schemeClr val="bg1"/>
                </a:solidFill>
                <a:latin typeface=".VnArial" pitchFamily="34" charset="0"/>
              </a:rPr>
              <a:t> vµ </a:t>
            </a:r>
            <a:r>
              <a:rPr lang="en-US" sz="1800" b="1" dirty="0" err="1">
                <a:solidFill>
                  <a:schemeClr val="bg1"/>
                </a:solidFill>
                <a:latin typeface=".VnArial" pitchFamily="34" charset="0"/>
              </a:rPr>
              <a:t>gÇn</a:t>
            </a:r>
            <a:r>
              <a:rPr lang="en-US" sz="18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.VnArial" pitchFamily="34" charset="0"/>
              </a:rPr>
              <a:t>gòi</a:t>
            </a:r>
            <a:r>
              <a:rPr lang="en-US" sz="18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.VnArial" pitchFamily="34" charset="0"/>
              </a:rPr>
              <a:t>víi</a:t>
            </a:r>
            <a:r>
              <a:rPr lang="en-US" sz="18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.VnArial" pitchFamily="34" charset="0"/>
              </a:rPr>
              <a:t>cuéc</a:t>
            </a:r>
            <a:r>
              <a:rPr lang="en-US" sz="1800" b="1" dirty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.VnArial" pitchFamily="34" charset="0"/>
              </a:rPr>
              <a:t>sèng</a:t>
            </a:r>
            <a:r>
              <a:rPr lang="en-US" sz="1800" b="1" dirty="0">
                <a:solidFill>
                  <a:schemeClr val="bg1"/>
                </a:solidFill>
                <a:latin typeface=".Vn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9176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504" y="7565"/>
            <a:ext cx="8640960" cy="836712"/>
            <a:chOff x="107504" y="7565"/>
            <a:chExt cx="8640960" cy="836712"/>
          </a:xfrm>
        </p:grpSpPr>
        <p:sp>
          <p:nvSpPr>
            <p:cNvPr id="4" name="Rectangle 3"/>
            <p:cNvSpPr/>
            <p:nvPr/>
          </p:nvSpPr>
          <p:spPr>
            <a:xfrm>
              <a:off x="107504" y="7565"/>
              <a:ext cx="8640960" cy="8367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5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5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 HỆ THỨC LƯỢNG TRONG TAM GIÁC </a:t>
              </a:r>
            </a:p>
            <a:p>
              <a:pPr algn="ctr"/>
              <a:r>
                <a:rPr lang="en-US" sz="25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 GIẢI TAM GIÁC 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5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iết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1)</a:t>
              </a:r>
              <a:endPara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7504" y="806177"/>
              <a:ext cx="8640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7504" y="44733"/>
              <a:ext cx="8640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79512" y="90872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ĐỊNH LÍ COSIN</a:t>
            </a:r>
            <a:endParaRPr lang="vi-VN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51521" y="1340768"/>
            <a:ext cx="8424936" cy="13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a.Bài</a:t>
            </a: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thuỷ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tốc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200" b="1" baseline="-250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2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en-US" sz="22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30 km/giờ,v</a:t>
            </a:r>
            <a:r>
              <a:rPr lang="en-US" sz="2200" b="1" baseline="-25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2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2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15 km/</a:t>
            </a:r>
            <a:r>
              <a:rPr lang="en-US" sz="2200" b="1" dirty="0" err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2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60</a:t>
            </a:r>
            <a:r>
              <a:rPr lang="en-US" sz="2200" b="0" baseline="30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200" b="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200" b="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b="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i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200" b="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).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200" b="1" i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200" b="1" i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2200" b="1" i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xa</a:t>
            </a:r>
            <a:r>
              <a:rPr lang="en-US" sz="2200" b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Freeform 2"/>
          <p:cNvSpPr>
            <a:spLocks/>
          </p:cNvSpPr>
          <p:nvPr/>
        </p:nvSpPr>
        <p:spPr bwMode="auto">
          <a:xfrm>
            <a:off x="1835696" y="2564904"/>
            <a:ext cx="7308304" cy="4608512"/>
          </a:xfrm>
          <a:custGeom>
            <a:avLst/>
            <a:gdLst>
              <a:gd name="T0" fmla="*/ 372 w 4570"/>
              <a:gd name="T1" fmla="*/ 190 h 2673"/>
              <a:gd name="T2" fmla="*/ 384 w 4570"/>
              <a:gd name="T3" fmla="*/ 682 h 2673"/>
              <a:gd name="T4" fmla="*/ 408 w 4570"/>
              <a:gd name="T5" fmla="*/ 742 h 2673"/>
              <a:gd name="T6" fmla="*/ 480 w 4570"/>
              <a:gd name="T7" fmla="*/ 1042 h 2673"/>
              <a:gd name="T8" fmla="*/ 468 w 4570"/>
              <a:gd name="T9" fmla="*/ 1210 h 2673"/>
              <a:gd name="T10" fmla="*/ 432 w 4570"/>
              <a:gd name="T11" fmla="*/ 1222 h 2673"/>
              <a:gd name="T12" fmla="*/ 372 w 4570"/>
              <a:gd name="T13" fmla="*/ 1246 h 2673"/>
              <a:gd name="T14" fmla="*/ 84 w 4570"/>
              <a:gd name="T15" fmla="*/ 1354 h 2673"/>
              <a:gd name="T16" fmla="*/ 48 w 4570"/>
              <a:gd name="T17" fmla="*/ 1390 h 2673"/>
              <a:gd name="T18" fmla="*/ 0 w 4570"/>
              <a:gd name="T19" fmla="*/ 1462 h 2673"/>
              <a:gd name="T20" fmla="*/ 12 w 4570"/>
              <a:gd name="T21" fmla="*/ 1630 h 2673"/>
              <a:gd name="T22" fmla="*/ 36 w 4570"/>
              <a:gd name="T23" fmla="*/ 1678 h 2673"/>
              <a:gd name="T24" fmla="*/ 108 w 4570"/>
              <a:gd name="T25" fmla="*/ 1882 h 2673"/>
              <a:gd name="T26" fmla="*/ 168 w 4570"/>
              <a:gd name="T27" fmla="*/ 2002 h 2673"/>
              <a:gd name="T28" fmla="*/ 336 w 4570"/>
              <a:gd name="T29" fmla="*/ 2134 h 2673"/>
              <a:gd name="T30" fmla="*/ 456 w 4570"/>
              <a:gd name="T31" fmla="*/ 2218 h 2673"/>
              <a:gd name="T32" fmla="*/ 552 w 4570"/>
              <a:gd name="T33" fmla="*/ 2290 h 2673"/>
              <a:gd name="T34" fmla="*/ 696 w 4570"/>
              <a:gd name="T35" fmla="*/ 2422 h 2673"/>
              <a:gd name="T36" fmla="*/ 936 w 4570"/>
              <a:gd name="T37" fmla="*/ 2530 h 2673"/>
              <a:gd name="T38" fmla="*/ 1152 w 4570"/>
              <a:gd name="T39" fmla="*/ 2602 h 2673"/>
              <a:gd name="T40" fmla="*/ 1572 w 4570"/>
              <a:gd name="T41" fmla="*/ 2626 h 2673"/>
              <a:gd name="T42" fmla="*/ 1992 w 4570"/>
              <a:gd name="T43" fmla="*/ 2482 h 2673"/>
              <a:gd name="T44" fmla="*/ 2172 w 4570"/>
              <a:gd name="T45" fmla="*/ 2434 h 2673"/>
              <a:gd name="T46" fmla="*/ 2652 w 4570"/>
              <a:gd name="T47" fmla="*/ 2446 h 2673"/>
              <a:gd name="T48" fmla="*/ 2964 w 4570"/>
              <a:gd name="T49" fmla="*/ 2494 h 2673"/>
              <a:gd name="T50" fmla="*/ 3456 w 4570"/>
              <a:gd name="T51" fmla="*/ 2566 h 2673"/>
              <a:gd name="T52" fmla="*/ 4044 w 4570"/>
              <a:gd name="T53" fmla="*/ 2578 h 2673"/>
              <a:gd name="T54" fmla="*/ 4416 w 4570"/>
              <a:gd name="T55" fmla="*/ 2530 h 2673"/>
              <a:gd name="T56" fmla="*/ 4428 w 4570"/>
              <a:gd name="T57" fmla="*/ 2494 h 2673"/>
              <a:gd name="T58" fmla="*/ 4464 w 4570"/>
              <a:gd name="T59" fmla="*/ 2446 h 2673"/>
              <a:gd name="T60" fmla="*/ 4476 w 4570"/>
              <a:gd name="T61" fmla="*/ 2386 h 2673"/>
              <a:gd name="T62" fmla="*/ 4500 w 4570"/>
              <a:gd name="T63" fmla="*/ 2350 h 2673"/>
              <a:gd name="T64" fmla="*/ 4512 w 4570"/>
              <a:gd name="T65" fmla="*/ 2314 h 2673"/>
              <a:gd name="T66" fmla="*/ 4524 w 4570"/>
              <a:gd name="T67" fmla="*/ 1978 h 2673"/>
              <a:gd name="T68" fmla="*/ 4500 w 4570"/>
              <a:gd name="T69" fmla="*/ 1918 h 2673"/>
              <a:gd name="T70" fmla="*/ 4452 w 4570"/>
              <a:gd name="T71" fmla="*/ 1690 h 2673"/>
              <a:gd name="T72" fmla="*/ 4536 w 4570"/>
              <a:gd name="T73" fmla="*/ 1174 h 2673"/>
              <a:gd name="T74" fmla="*/ 4392 w 4570"/>
              <a:gd name="T75" fmla="*/ 574 h 2673"/>
              <a:gd name="T76" fmla="*/ 4332 w 4570"/>
              <a:gd name="T77" fmla="*/ 502 h 2673"/>
              <a:gd name="T78" fmla="*/ 4272 w 4570"/>
              <a:gd name="T79" fmla="*/ 442 h 2673"/>
              <a:gd name="T80" fmla="*/ 3972 w 4570"/>
              <a:gd name="T81" fmla="*/ 262 h 2673"/>
              <a:gd name="T82" fmla="*/ 3768 w 4570"/>
              <a:gd name="T83" fmla="*/ 166 h 2673"/>
              <a:gd name="T84" fmla="*/ 3684 w 4570"/>
              <a:gd name="T85" fmla="*/ 130 h 2673"/>
              <a:gd name="T86" fmla="*/ 3600 w 4570"/>
              <a:gd name="T87" fmla="*/ 94 h 2673"/>
              <a:gd name="T88" fmla="*/ 3204 w 4570"/>
              <a:gd name="T89" fmla="*/ 46 h 2673"/>
              <a:gd name="T90" fmla="*/ 2232 w 4570"/>
              <a:gd name="T91" fmla="*/ 46 h 2673"/>
              <a:gd name="T92" fmla="*/ 2088 w 4570"/>
              <a:gd name="T93" fmla="*/ 94 h 2673"/>
              <a:gd name="T94" fmla="*/ 1872 w 4570"/>
              <a:gd name="T95" fmla="*/ 118 h 2673"/>
              <a:gd name="T96" fmla="*/ 1428 w 4570"/>
              <a:gd name="T97" fmla="*/ 178 h 2673"/>
              <a:gd name="T98" fmla="*/ 996 w 4570"/>
              <a:gd name="T99" fmla="*/ 94 h 2673"/>
              <a:gd name="T100" fmla="*/ 960 w 4570"/>
              <a:gd name="T101" fmla="*/ 58 h 2673"/>
              <a:gd name="T102" fmla="*/ 864 w 4570"/>
              <a:gd name="T103" fmla="*/ 34 h 2673"/>
              <a:gd name="T104" fmla="*/ 552 w 4570"/>
              <a:gd name="T105" fmla="*/ 46 h 2673"/>
              <a:gd name="T106" fmla="*/ 432 w 4570"/>
              <a:gd name="T107" fmla="*/ 82 h 2673"/>
              <a:gd name="T108" fmla="*/ 396 w 4570"/>
              <a:gd name="T109" fmla="*/ 94 h 2673"/>
              <a:gd name="T110" fmla="*/ 348 w 4570"/>
              <a:gd name="T111" fmla="*/ 166 h 2673"/>
              <a:gd name="T112" fmla="*/ 372 w 4570"/>
              <a:gd name="T113" fmla="*/ 190 h 2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570" h="2673">
                <a:moveTo>
                  <a:pt x="372" y="190"/>
                </a:moveTo>
                <a:cubicBezTo>
                  <a:pt x="376" y="354"/>
                  <a:pt x="373" y="518"/>
                  <a:pt x="384" y="682"/>
                </a:cubicBezTo>
                <a:cubicBezTo>
                  <a:pt x="385" y="703"/>
                  <a:pt x="403" y="721"/>
                  <a:pt x="408" y="742"/>
                </a:cubicBezTo>
                <a:cubicBezTo>
                  <a:pt x="434" y="840"/>
                  <a:pt x="455" y="943"/>
                  <a:pt x="480" y="1042"/>
                </a:cubicBezTo>
                <a:cubicBezTo>
                  <a:pt x="476" y="1098"/>
                  <a:pt x="482" y="1156"/>
                  <a:pt x="468" y="1210"/>
                </a:cubicBezTo>
                <a:cubicBezTo>
                  <a:pt x="465" y="1222"/>
                  <a:pt x="444" y="1218"/>
                  <a:pt x="432" y="1222"/>
                </a:cubicBezTo>
                <a:cubicBezTo>
                  <a:pt x="412" y="1230"/>
                  <a:pt x="391" y="1236"/>
                  <a:pt x="372" y="1246"/>
                </a:cubicBezTo>
                <a:cubicBezTo>
                  <a:pt x="280" y="1292"/>
                  <a:pt x="185" y="1329"/>
                  <a:pt x="84" y="1354"/>
                </a:cubicBezTo>
                <a:cubicBezTo>
                  <a:pt x="72" y="1366"/>
                  <a:pt x="58" y="1377"/>
                  <a:pt x="48" y="1390"/>
                </a:cubicBezTo>
                <a:cubicBezTo>
                  <a:pt x="30" y="1413"/>
                  <a:pt x="0" y="1462"/>
                  <a:pt x="0" y="1462"/>
                </a:cubicBezTo>
                <a:cubicBezTo>
                  <a:pt x="4" y="1518"/>
                  <a:pt x="3" y="1575"/>
                  <a:pt x="12" y="1630"/>
                </a:cubicBezTo>
                <a:cubicBezTo>
                  <a:pt x="15" y="1648"/>
                  <a:pt x="30" y="1661"/>
                  <a:pt x="36" y="1678"/>
                </a:cubicBezTo>
                <a:cubicBezTo>
                  <a:pt x="61" y="1746"/>
                  <a:pt x="79" y="1815"/>
                  <a:pt x="108" y="1882"/>
                </a:cubicBezTo>
                <a:cubicBezTo>
                  <a:pt x="123" y="1916"/>
                  <a:pt x="142" y="1976"/>
                  <a:pt x="168" y="2002"/>
                </a:cubicBezTo>
                <a:cubicBezTo>
                  <a:pt x="218" y="2052"/>
                  <a:pt x="286" y="2084"/>
                  <a:pt x="336" y="2134"/>
                </a:cubicBezTo>
                <a:cubicBezTo>
                  <a:pt x="411" y="2209"/>
                  <a:pt x="370" y="2183"/>
                  <a:pt x="456" y="2218"/>
                </a:cubicBezTo>
                <a:cubicBezTo>
                  <a:pt x="553" y="2347"/>
                  <a:pt x="422" y="2190"/>
                  <a:pt x="552" y="2290"/>
                </a:cubicBezTo>
                <a:cubicBezTo>
                  <a:pt x="673" y="2383"/>
                  <a:pt x="607" y="2366"/>
                  <a:pt x="696" y="2422"/>
                </a:cubicBezTo>
                <a:cubicBezTo>
                  <a:pt x="771" y="2469"/>
                  <a:pt x="854" y="2499"/>
                  <a:pt x="936" y="2530"/>
                </a:cubicBezTo>
                <a:cubicBezTo>
                  <a:pt x="1011" y="2558"/>
                  <a:pt x="1073" y="2586"/>
                  <a:pt x="1152" y="2602"/>
                </a:cubicBezTo>
                <a:cubicBezTo>
                  <a:pt x="1294" y="2673"/>
                  <a:pt x="1417" y="2644"/>
                  <a:pt x="1572" y="2626"/>
                </a:cubicBezTo>
                <a:cubicBezTo>
                  <a:pt x="1712" y="2579"/>
                  <a:pt x="1850" y="2520"/>
                  <a:pt x="1992" y="2482"/>
                </a:cubicBezTo>
                <a:cubicBezTo>
                  <a:pt x="2213" y="2423"/>
                  <a:pt x="2004" y="2490"/>
                  <a:pt x="2172" y="2434"/>
                </a:cubicBezTo>
                <a:cubicBezTo>
                  <a:pt x="2332" y="2438"/>
                  <a:pt x="2492" y="2439"/>
                  <a:pt x="2652" y="2446"/>
                </a:cubicBezTo>
                <a:cubicBezTo>
                  <a:pt x="2754" y="2450"/>
                  <a:pt x="2862" y="2483"/>
                  <a:pt x="2964" y="2494"/>
                </a:cubicBezTo>
                <a:cubicBezTo>
                  <a:pt x="3111" y="2543"/>
                  <a:pt x="3301" y="2549"/>
                  <a:pt x="3456" y="2566"/>
                </a:cubicBezTo>
                <a:cubicBezTo>
                  <a:pt x="3644" y="2613"/>
                  <a:pt x="3859" y="2584"/>
                  <a:pt x="4044" y="2578"/>
                </a:cubicBezTo>
                <a:cubicBezTo>
                  <a:pt x="4142" y="2572"/>
                  <a:pt x="4328" y="2589"/>
                  <a:pt x="4416" y="2530"/>
                </a:cubicBezTo>
                <a:cubicBezTo>
                  <a:pt x="4420" y="2518"/>
                  <a:pt x="4422" y="2505"/>
                  <a:pt x="4428" y="2494"/>
                </a:cubicBezTo>
                <a:cubicBezTo>
                  <a:pt x="4438" y="2477"/>
                  <a:pt x="4456" y="2464"/>
                  <a:pt x="4464" y="2446"/>
                </a:cubicBezTo>
                <a:cubicBezTo>
                  <a:pt x="4472" y="2427"/>
                  <a:pt x="4469" y="2405"/>
                  <a:pt x="4476" y="2386"/>
                </a:cubicBezTo>
                <a:cubicBezTo>
                  <a:pt x="4481" y="2372"/>
                  <a:pt x="4494" y="2363"/>
                  <a:pt x="4500" y="2350"/>
                </a:cubicBezTo>
                <a:cubicBezTo>
                  <a:pt x="4506" y="2339"/>
                  <a:pt x="4508" y="2326"/>
                  <a:pt x="4512" y="2314"/>
                </a:cubicBezTo>
                <a:cubicBezTo>
                  <a:pt x="4530" y="2191"/>
                  <a:pt x="4544" y="2109"/>
                  <a:pt x="4524" y="1978"/>
                </a:cubicBezTo>
                <a:cubicBezTo>
                  <a:pt x="4521" y="1957"/>
                  <a:pt x="4506" y="1939"/>
                  <a:pt x="4500" y="1918"/>
                </a:cubicBezTo>
                <a:cubicBezTo>
                  <a:pt x="4477" y="1843"/>
                  <a:pt x="4467" y="1766"/>
                  <a:pt x="4452" y="1690"/>
                </a:cubicBezTo>
                <a:cubicBezTo>
                  <a:pt x="4453" y="1658"/>
                  <a:pt x="4419" y="1252"/>
                  <a:pt x="4536" y="1174"/>
                </a:cubicBezTo>
                <a:cubicBezTo>
                  <a:pt x="4570" y="972"/>
                  <a:pt x="4562" y="710"/>
                  <a:pt x="4392" y="574"/>
                </a:cubicBezTo>
                <a:cubicBezTo>
                  <a:pt x="4365" y="494"/>
                  <a:pt x="4403" y="585"/>
                  <a:pt x="4332" y="502"/>
                </a:cubicBezTo>
                <a:cubicBezTo>
                  <a:pt x="4273" y="433"/>
                  <a:pt x="4346" y="467"/>
                  <a:pt x="4272" y="442"/>
                </a:cubicBezTo>
                <a:cubicBezTo>
                  <a:pt x="4162" y="332"/>
                  <a:pt x="4106" y="316"/>
                  <a:pt x="3972" y="262"/>
                </a:cubicBezTo>
                <a:cubicBezTo>
                  <a:pt x="3900" y="233"/>
                  <a:pt x="3845" y="185"/>
                  <a:pt x="3768" y="166"/>
                </a:cubicBezTo>
                <a:cubicBezTo>
                  <a:pt x="3678" y="106"/>
                  <a:pt x="3792" y="176"/>
                  <a:pt x="3684" y="130"/>
                </a:cubicBezTo>
                <a:cubicBezTo>
                  <a:pt x="3568" y="80"/>
                  <a:pt x="3738" y="128"/>
                  <a:pt x="3600" y="94"/>
                </a:cubicBezTo>
                <a:cubicBezTo>
                  <a:pt x="3486" y="18"/>
                  <a:pt x="3336" y="51"/>
                  <a:pt x="3204" y="46"/>
                </a:cubicBezTo>
                <a:cubicBezTo>
                  <a:pt x="2834" y="0"/>
                  <a:pt x="3000" y="16"/>
                  <a:pt x="2232" y="46"/>
                </a:cubicBezTo>
                <a:cubicBezTo>
                  <a:pt x="2181" y="48"/>
                  <a:pt x="2137" y="82"/>
                  <a:pt x="2088" y="94"/>
                </a:cubicBezTo>
                <a:cubicBezTo>
                  <a:pt x="2018" y="112"/>
                  <a:pt x="1944" y="108"/>
                  <a:pt x="1872" y="118"/>
                </a:cubicBezTo>
                <a:cubicBezTo>
                  <a:pt x="1749" y="159"/>
                  <a:pt x="1563" y="155"/>
                  <a:pt x="1428" y="178"/>
                </a:cubicBezTo>
                <a:cubicBezTo>
                  <a:pt x="1269" y="167"/>
                  <a:pt x="1145" y="144"/>
                  <a:pt x="996" y="94"/>
                </a:cubicBezTo>
                <a:cubicBezTo>
                  <a:pt x="984" y="82"/>
                  <a:pt x="975" y="65"/>
                  <a:pt x="960" y="58"/>
                </a:cubicBezTo>
                <a:cubicBezTo>
                  <a:pt x="930" y="44"/>
                  <a:pt x="864" y="34"/>
                  <a:pt x="864" y="34"/>
                </a:cubicBezTo>
                <a:cubicBezTo>
                  <a:pt x="760" y="38"/>
                  <a:pt x="656" y="39"/>
                  <a:pt x="552" y="46"/>
                </a:cubicBezTo>
                <a:cubicBezTo>
                  <a:pt x="529" y="48"/>
                  <a:pt x="443" y="78"/>
                  <a:pt x="432" y="82"/>
                </a:cubicBezTo>
                <a:cubicBezTo>
                  <a:pt x="420" y="86"/>
                  <a:pt x="396" y="94"/>
                  <a:pt x="396" y="94"/>
                </a:cubicBezTo>
                <a:cubicBezTo>
                  <a:pt x="380" y="118"/>
                  <a:pt x="364" y="142"/>
                  <a:pt x="348" y="166"/>
                </a:cubicBezTo>
                <a:cubicBezTo>
                  <a:pt x="315" y="216"/>
                  <a:pt x="310" y="205"/>
                  <a:pt x="372" y="190"/>
                </a:cubicBezTo>
                <a:close/>
              </a:path>
            </a:pathLst>
          </a:cu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199456" y="2865512"/>
            <a:ext cx="647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b="0">
              <a:latin typeface="Times New Roman" pitchFamily="18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855540" y="5740152"/>
            <a:ext cx="1233318" cy="3048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V</a:t>
            </a:r>
            <a:r>
              <a:rPr lang="en-US" b="0" baseline="-25000"/>
              <a:t>1</a:t>
            </a:r>
            <a:endParaRPr lang="en-US" b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18859622">
            <a:off x="2777467" y="5273730"/>
            <a:ext cx="1251589" cy="28614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/>
              <a:t>V</a:t>
            </a:r>
            <a:r>
              <a:rPr lang="en-US" b="0" baseline="-25000"/>
              <a:t>2</a:t>
            </a:r>
            <a:endParaRPr lang="en-US" b="0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3046040" y="6132265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3041278" y="3236665"/>
            <a:ext cx="2895600" cy="289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760290" y="6083052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A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8287072" y="615863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B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5903540" y="2996952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C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 rot="18770650">
            <a:off x="3867501" y="4146759"/>
            <a:ext cx="113043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30 km 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5522540" y="5663952"/>
            <a:ext cx="1447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60 km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>
            <a:off x="5922590" y="3301752"/>
            <a:ext cx="25908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258000" y="3987552"/>
            <a:ext cx="914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3423640" y="5740152"/>
            <a:ext cx="393700" cy="381000"/>
          </a:xfrm>
          <a:custGeom>
            <a:avLst/>
            <a:gdLst>
              <a:gd name="T0" fmla="*/ 0 w 248"/>
              <a:gd name="T1" fmla="*/ 0 h 240"/>
              <a:gd name="T2" fmla="*/ 240 w 248"/>
              <a:gd name="T3" fmla="*/ 96 h 240"/>
              <a:gd name="T4" fmla="*/ 48 w 248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8" h="240">
                <a:moveTo>
                  <a:pt x="0" y="0"/>
                </a:moveTo>
                <a:cubicBezTo>
                  <a:pt x="116" y="28"/>
                  <a:pt x="232" y="56"/>
                  <a:pt x="240" y="96"/>
                </a:cubicBezTo>
                <a:cubicBezTo>
                  <a:pt x="248" y="136"/>
                  <a:pt x="80" y="216"/>
                  <a:pt x="48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3217204" y="576176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/>
              <a:t>60</a:t>
            </a:r>
            <a:r>
              <a:rPr lang="en-US" b="0" baseline="30000" dirty="0"/>
              <a:t>0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627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5 1.11111E-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55 L 0.25 -0.32778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6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ntr" presetSubtype="0" repeatCount="indefinit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3" grpId="1"/>
      <p:bldP spid="24" grpId="0" animBg="1"/>
      <p:bldP spid="25" grpId="0"/>
      <p:bldP spid="2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58504" y="6381328"/>
            <a:ext cx="89744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Vậy</a:t>
            </a:r>
            <a:r>
              <a:rPr lang="en-US" sz="26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khoảng</a:t>
            </a:r>
            <a:r>
              <a:rPr lang="en-US" sz="26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cách</a:t>
            </a:r>
            <a:r>
              <a:rPr lang="en-US" sz="26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giữa</a:t>
            </a:r>
            <a:r>
              <a:rPr lang="en-US" sz="26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2 </a:t>
            </a:r>
            <a:r>
              <a:rPr lang="en-US" sz="2600" b="1" dirty="0" err="1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tàu</a:t>
            </a:r>
            <a:r>
              <a:rPr lang="en-US" sz="26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gần</a:t>
            </a:r>
            <a:r>
              <a:rPr lang="en-US" sz="26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bằng</a:t>
            </a:r>
            <a:r>
              <a:rPr lang="en-US" sz="26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51.96 km</a:t>
            </a:r>
            <a:endParaRPr lang="en-US" sz="2600" b="1" dirty="0">
              <a:solidFill>
                <a:srgbClr val="0000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19052" y="42009"/>
            <a:ext cx="8591540" cy="93871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sz="2400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ABC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AC = 30 km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AB = 60 km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3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= 60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84613" y="3152113"/>
            <a:ext cx="8610600" cy="337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Cách</a:t>
            </a:r>
            <a:r>
              <a:rPr lang="en-US" sz="26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1 </a:t>
            </a:r>
            <a:r>
              <a:rPr lang="en-US" sz="20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sử</a:t>
            </a:r>
            <a:r>
              <a:rPr lang="en-US" sz="20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0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dụng</a:t>
            </a:r>
            <a:r>
              <a:rPr lang="en-US" sz="20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tỉ</a:t>
            </a:r>
            <a:r>
              <a:rPr lang="en-US" sz="20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số</a:t>
            </a:r>
            <a:r>
              <a:rPr lang="en-US" sz="20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lượng</a:t>
            </a:r>
            <a:r>
              <a:rPr lang="en-US" sz="20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giác</a:t>
            </a:r>
            <a:r>
              <a:rPr lang="en-US" sz="20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của</a:t>
            </a:r>
            <a:r>
              <a:rPr lang="en-US" sz="20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góc</a:t>
            </a:r>
            <a:r>
              <a:rPr lang="en-US" sz="20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nhọn</a:t>
            </a:r>
            <a:r>
              <a:rPr lang="en-US" sz="20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và</a:t>
            </a:r>
            <a:r>
              <a:rPr lang="en-US" sz="20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0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lý</a:t>
            </a:r>
            <a:r>
              <a:rPr lang="en-US" sz="20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Pitago</a:t>
            </a:r>
            <a:r>
              <a:rPr lang="en-US" sz="20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 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sz="2600" b="0" dirty="0" err="1" smtClean="0">
                <a:ea typeface="Arial Unicode MS" pitchFamily="34" charset="-128"/>
                <a:cs typeface="Arial Unicode MS" pitchFamily="34" charset="-128"/>
              </a:rPr>
              <a:t>Vẽ</a:t>
            </a:r>
            <a:r>
              <a:rPr lang="en-US" sz="2600" b="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600" b="0" dirty="0" err="1" smtClean="0">
                <a:ea typeface="Arial Unicode MS" pitchFamily="34" charset="-128"/>
                <a:cs typeface="Arial Unicode MS" pitchFamily="34" charset="-128"/>
              </a:rPr>
              <a:t>đường</a:t>
            </a:r>
            <a:r>
              <a:rPr lang="en-US" sz="2600" b="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600" b="0" dirty="0" err="1" smtClean="0">
                <a:ea typeface="Arial Unicode MS" pitchFamily="34" charset="-128"/>
                <a:cs typeface="Arial Unicode MS" pitchFamily="34" charset="-128"/>
              </a:rPr>
              <a:t>cao</a:t>
            </a:r>
            <a:r>
              <a:rPr lang="en-US" sz="2600" b="0" dirty="0" smtClean="0">
                <a:ea typeface="Arial Unicode MS" pitchFamily="34" charset="-128"/>
                <a:cs typeface="Arial Unicode MS" pitchFamily="34" charset="-128"/>
              </a:rPr>
              <a:t> CH </a:t>
            </a:r>
            <a:r>
              <a:rPr lang="en-US" sz="2600" b="0" dirty="0" err="1" smtClean="0">
                <a:ea typeface="Arial Unicode MS" pitchFamily="34" charset="-128"/>
                <a:cs typeface="Arial Unicode MS" pitchFamily="34" charset="-128"/>
              </a:rPr>
              <a:t>của</a:t>
            </a:r>
            <a:r>
              <a:rPr lang="en-US" sz="2600" b="0" dirty="0" smtClean="0">
                <a:ea typeface="Arial Unicode MS" pitchFamily="34" charset="-128"/>
                <a:cs typeface="Arial Unicode MS" pitchFamily="34" charset="-128"/>
              </a:rPr>
              <a:t> tam </a:t>
            </a:r>
            <a:r>
              <a:rPr lang="en-US" sz="2600" b="0" dirty="0" err="1" smtClean="0">
                <a:ea typeface="Arial Unicode MS" pitchFamily="34" charset="-128"/>
                <a:cs typeface="Arial Unicode MS" pitchFamily="34" charset="-128"/>
              </a:rPr>
              <a:t>giác</a:t>
            </a:r>
            <a:r>
              <a:rPr lang="en-US" sz="2600" b="0" dirty="0" smtClean="0">
                <a:ea typeface="Arial Unicode MS" pitchFamily="34" charset="-128"/>
                <a:cs typeface="Arial Unicode MS" pitchFamily="34" charset="-128"/>
              </a:rPr>
              <a:t> ABC. </a:t>
            </a:r>
          </a:p>
          <a:p>
            <a:pPr>
              <a:spcBef>
                <a:spcPct val="20000"/>
              </a:spcBef>
              <a:buFont typeface="Symbol" pitchFamily="18" charset="2"/>
              <a:buNone/>
            </a:pPr>
            <a:r>
              <a:rPr lang="en-US" sz="2600" b="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600" b="0" dirty="0"/>
              <a:t>=&gt;</a:t>
            </a:r>
            <a:r>
              <a:rPr lang="en-US" sz="2600" dirty="0"/>
              <a:t> </a:t>
            </a:r>
            <a:r>
              <a:rPr lang="en-US" sz="2600" dirty="0" smtClean="0">
                <a:ea typeface="Arial Unicode MS" pitchFamily="34" charset="-128"/>
                <a:cs typeface="Arial Unicode MS" pitchFamily="34" charset="-128"/>
              </a:rPr>
              <a:t>AH</a:t>
            </a:r>
            <a:r>
              <a:rPr lang="en-US" sz="2600" b="0" dirty="0" smtClean="0">
                <a:ea typeface="Arial Unicode MS" pitchFamily="34" charset="-128"/>
                <a:cs typeface="Arial Unicode MS" pitchFamily="34" charset="-128"/>
              </a:rPr>
              <a:t>=15 </a:t>
            </a:r>
            <a:r>
              <a:rPr lang="en-US" sz="2600" b="0" dirty="0" err="1">
                <a:ea typeface="Arial Unicode MS" pitchFamily="34" charset="-128"/>
                <a:cs typeface="Arial Unicode MS" pitchFamily="34" charset="-128"/>
              </a:rPr>
              <a:t>va</a:t>
            </a:r>
            <a:r>
              <a:rPr lang="en-US" sz="2600" b="0" dirty="0">
                <a:ea typeface="Arial Unicode MS" pitchFamily="34" charset="-128"/>
                <a:cs typeface="Arial Unicode MS" pitchFamily="34" charset="-128"/>
              </a:rPr>
              <a:t>̀ CH </a:t>
            </a:r>
            <a:r>
              <a:rPr lang="en-US" sz="2600" b="0" dirty="0" smtClean="0">
                <a:ea typeface="Arial Unicode MS" pitchFamily="34" charset="-128"/>
                <a:cs typeface="Arial Unicode MS" pitchFamily="34" charset="-128"/>
              </a:rPr>
              <a:t>=  </a:t>
            </a:r>
            <a:endParaRPr lang="en-US" sz="2600" b="0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sz="2600" b="0" dirty="0">
                <a:ea typeface="Arial Unicode MS" pitchFamily="34" charset="-128"/>
                <a:cs typeface="Arial Unicode MS" pitchFamily="34" charset="-128"/>
              </a:rPr>
              <a:t>Ta có: tam </a:t>
            </a:r>
            <a:r>
              <a:rPr lang="en-US" sz="2600" b="0" dirty="0" err="1">
                <a:ea typeface="Arial Unicode MS" pitchFamily="34" charset="-128"/>
                <a:cs typeface="Arial Unicode MS" pitchFamily="34" charset="-128"/>
              </a:rPr>
              <a:t>giác</a:t>
            </a:r>
            <a:r>
              <a:rPr lang="en-US" sz="2600" b="0" dirty="0">
                <a:ea typeface="Arial Unicode MS" pitchFamily="34" charset="-128"/>
                <a:cs typeface="Arial Unicode MS" pitchFamily="34" charset="-128"/>
              </a:rPr>
              <a:t> HBC </a:t>
            </a:r>
            <a:r>
              <a:rPr lang="en-US" sz="2600" b="0" dirty="0" err="1">
                <a:ea typeface="Arial Unicode MS" pitchFamily="34" charset="-128"/>
                <a:cs typeface="Arial Unicode MS" pitchFamily="34" charset="-128"/>
              </a:rPr>
              <a:t>vuông</a:t>
            </a:r>
            <a:r>
              <a:rPr lang="en-US" sz="2600" b="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600" b="0" dirty="0" err="1">
                <a:ea typeface="Arial Unicode MS" pitchFamily="34" charset="-128"/>
                <a:cs typeface="Arial Unicode MS" pitchFamily="34" charset="-128"/>
              </a:rPr>
              <a:t>tại</a:t>
            </a:r>
            <a:r>
              <a:rPr lang="en-US" sz="2600" b="0" dirty="0">
                <a:ea typeface="Arial Unicode MS" pitchFamily="34" charset="-128"/>
                <a:cs typeface="Arial Unicode MS" pitchFamily="34" charset="-128"/>
              </a:rPr>
              <a:t> H.</a:t>
            </a:r>
          </a:p>
          <a:p>
            <a:pPr>
              <a:spcBef>
                <a:spcPct val="20000"/>
              </a:spcBef>
            </a:pPr>
            <a:r>
              <a:rPr lang="en-US" sz="2600" b="0" dirty="0">
                <a:ea typeface="Arial Unicode MS" pitchFamily="34" charset="-128"/>
                <a:cs typeface="Arial Unicode MS" pitchFamily="34" charset="-128"/>
              </a:rPr>
              <a:t>	Theo </a:t>
            </a:r>
            <a:r>
              <a:rPr lang="en-US" sz="2600" b="0" dirty="0" err="1">
                <a:ea typeface="Arial Unicode MS" pitchFamily="34" charset="-128"/>
                <a:cs typeface="Arial Unicode MS" pitchFamily="34" charset="-128"/>
              </a:rPr>
              <a:t>định</a:t>
            </a:r>
            <a:r>
              <a:rPr lang="en-US" sz="2600" b="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600" b="0" dirty="0" err="1">
                <a:ea typeface="Arial Unicode MS" pitchFamily="34" charset="-128"/>
                <a:cs typeface="Arial Unicode MS" pitchFamily="34" charset="-128"/>
              </a:rPr>
              <a:t>lí</a:t>
            </a:r>
            <a:r>
              <a:rPr lang="en-US" sz="2600" b="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600" b="0" dirty="0" err="1">
                <a:ea typeface="Arial Unicode MS" pitchFamily="34" charset="-128"/>
                <a:cs typeface="Arial Unicode MS" pitchFamily="34" charset="-128"/>
              </a:rPr>
              <a:t>Pitago</a:t>
            </a:r>
            <a:r>
              <a:rPr lang="en-US" sz="2600" b="0" dirty="0">
                <a:ea typeface="Arial Unicode MS" pitchFamily="34" charset="-128"/>
                <a:cs typeface="Arial Unicode MS" pitchFamily="34" charset="-128"/>
              </a:rPr>
              <a:t>: HC</a:t>
            </a:r>
            <a:r>
              <a:rPr lang="en-US" sz="2600" b="0" baseline="30000" dirty="0"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US" sz="2600" b="0" dirty="0">
                <a:ea typeface="Arial Unicode MS" pitchFamily="34" charset="-128"/>
                <a:cs typeface="Arial Unicode MS" pitchFamily="34" charset="-128"/>
              </a:rPr>
              <a:t>+HB</a:t>
            </a:r>
            <a:r>
              <a:rPr lang="en-US" sz="2600" b="0" baseline="30000" dirty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600" b="0" dirty="0">
                <a:ea typeface="Arial Unicode MS" pitchFamily="34" charset="-128"/>
                <a:cs typeface="Arial Unicode MS" pitchFamily="34" charset="-128"/>
              </a:rPr>
              <a:t>=BC</a:t>
            </a:r>
            <a:r>
              <a:rPr lang="en-US" sz="2600" b="0" baseline="30000" dirty="0">
                <a:ea typeface="Arial Unicode MS" pitchFamily="34" charset="-128"/>
                <a:cs typeface="Arial Unicode MS" pitchFamily="34" charset="-128"/>
              </a:rPr>
              <a:t>2</a:t>
            </a:r>
          </a:p>
          <a:p>
            <a:pPr>
              <a:spcBef>
                <a:spcPct val="20000"/>
              </a:spcBef>
            </a:pPr>
            <a:r>
              <a:rPr lang="en-US" sz="2600" b="0" dirty="0">
                <a:ea typeface="Arial Unicode MS" pitchFamily="34" charset="-128"/>
                <a:cs typeface="Arial Unicode MS" pitchFamily="34" charset="-128"/>
              </a:rPr>
              <a:t>                                =&gt;BC</a:t>
            </a:r>
            <a:r>
              <a:rPr lang="en-US" sz="2600" b="0" baseline="30000" dirty="0"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US" sz="2600" b="0" dirty="0">
                <a:ea typeface="Arial Unicode MS" pitchFamily="34" charset="-128"/>
                <a:cs typeface="Arial Unicode MS" pitchFamily="34" charset="-128"/>
              </a:rPr>
              <a:t>= 675 + 2025=2700</a:t>
            </a:r>
            <a:endParaRPr lang="en-US" sz="2600" b="0" baseline="30000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sz="2600" b="0" dirty="0">
                <a:ea typeface="Arial Unicode MS" pitchFamily="34" charset="-128"/>
                <a:cs typeface="Arial Unicode MS" pitchFamily="34" charset="-128"/>
              </a:rPr>
              <a:t>                                                     =&gt;BC     </a:t>
            </a:r>
            <a:r>
              <a:rPr lang="en-US" sz="2600" b="0" dirty="0" smtClean="0">
                <a:ea typeface="Arial Unicode MS" pitchFamily="34" charset="-128"/>
                <a:cs typeface="Arial Unicode MS" pitchFamily="34" charset="-128"/>
              </a:rPr>
              <a:t>51.96</a:t>
            </a:r>
            <a:r>
              <a:rPr lang="en-US" sz="260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600" dirty="0" smtClean="0">
                <a:ea typeface="Arial Unicode MS" pitchFamily="34" charset="-128"/>
                <a:cs typeface="Arial Unicode MS" pitchFamily="34" charset="-128"/>
              </a:rPr>
              <a:t>(km)</a:t>
            </a:r>
            <a:endParaRPr lang="en-US" sz="2600" b="0" dirty="0"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557683" y="890828"/>
            <a:ext cx="4830741" cy="2538950"/>
            <a:chOff x="4800599" y="914400"/>
            <a:chExt cx="4830741" cy="2538950"/>
          </a:xfrm>
        </p:grpSpPr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7011158" y="3084018"/>
              <a:ext cx="762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/>
                <a:t>60</a:t>
              </a: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5130038" y="1204913"/>
              <a:ext cx="3834450" cy="1621808"/>
            </a:xfrm>
            <a:prstGeom prst="triangle">
              <a:avLst>
                <a:gd name="adj" fmla="val 27000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096758" y="914400"/>
              <a:ext cx="46952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/>
                <a:t>C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168572" y="1204913"/>
              <a:ext cx="0" cy="1621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331341" y="2487304"/>
              <a:ext cx="260847" cy="344020"/>
            </a:xfrm>
            <a:custGeom>
              <a:avLst/>
              <a:gdLst>
                <a:gd name="T0" fmla="*/ 0 w 160"/>
                <a:gd name="T1" fmla="*/ 32 h 224"/>
                <a:gd name="T2" fmla="*/ 144 w 160"/>
                <a:gd name="T3" fmla="*/ 32 h 224"/>
                <a:gd name="T4" fmla="*/ 96 w 160"/>
                <a:gd name="T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224">
                  <a:moveTo>
                    <a:pt x="0" y="32"/>
                  </a:moveTo>
                  <a:cubicBezTo>
                    <a:pt x="64" y="16"/>
                    <a:pt x="128" y="0"/>
                    <a:pt x="144" y="32"/>
                  </a:cubicBezTo>
                  <a:cubicBezTo>
                    <a:pt x="160" y="64"/>
                    <a:pt x="128" y="144"/>
                    <a:pt x="96" y="2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170981" y="2536208"/>
              <a:ext cx="78254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 dirty="0"/>
                <a:t>60</a:t>
              </a:r>
              <a:r>
                <a:rPr lang="en-US" b="0" baseline="30000" dirty="0"/>
                <a:t>0</a:t>
              </a:r>
              <a:endParaRPr lang="en-US" b="0" dirty="0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5796502" y="2522560"/>
              <a:ext cx="469524" cy="3693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/>
                <a:t>H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 rot="-3435886">
              <a:off x="5013790" y="1591506"/>
              <a:ext cx="958341" cy="376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/>
                <a:t>30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5130038" y="3163945"/>
              <a:ext cx="383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6120637" y="3054493"/>
              <a:ext cx="28171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7421703" y="2750521"/>
              <a:ext cx="78254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/>
                <a:t>45</a:t>
              </a:r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 flipH="1">
              <a:off x="4977637" y="1219200"/>
              <a:ext cx="1017303" cy="1621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6168572" y="2626368"/>
              <a:ext cx="135314" cy="2011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800599" y="2884000"/>
              <a:ext cx="54777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/>
                <a:t>A</a:t>
              </a: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8793140" y="2480111"/>
              <a:ext cx="838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/>
                <a:t>B</a:t>
              </a:r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267011"/>
              </p:ext>
            </p:extLst>
          </p:nvPr>
        </p:nvGraphicFramePr>
        <p:xfrm>
          <a:off x="3508882" y="4055014"/>
          <a:ext cx="792088" cy="49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4" imgW="368280" imgH="228600" progId="Equation.DSMT4">
                  <p:embed/>
                </p:oleObj>
              </mc:Choice>
              <mc:Fallback>
                <p:oleObj name="Equation" r:id="rId4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8882" y="4055014"/>
                        <a:ext cx="792088" cy="49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912892"/>
              </p:ext>
            </p:extLst>
          </p:nvPr>
        </p:nvGraphicFramePr>
        <p:xfrm>
          <a:off x="6236229" y="6089528"/>
          <a:ext cx="331006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6" imgW="126720" imgH="126720" progId="Equation.DSMT4">
                  <p:embed/>
                </p:oleObj>
              </mc:Choice>
              <mc:Fallback>
                <p:oleObj name="Equation" r:id="rId6" imgW="126720" imgH="12672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6229" y="6089528"/>
                        <a:ext cx="331006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33353" y="3656637"/>
            <a:ext cx="8385395" cy="322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67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19052" y="42009"/>
            <a:ext cx="8591540" cy="93871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sz="2400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Cho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tam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ABC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AC = 30 km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AB = 60 km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33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 = 60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19052" y="1236018"/>
            <a:ext cx="8610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600" b="1" dirty="0" err="1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Cách</a:t>
            </a:r>
            <a:r>
              <a:rPr lang="en-US" sz="26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2 </a:t>
            </a:r>
            <a:r>
              <a:rPr lang="en-US" sz="26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26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sử</a:t>
            </a:r>
            <a:r>
              <a:rPr lang="en-US" sz="26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dụng</a:t>
            </a:r>
            <a:r>
              <a:rPr lang="en-US" sz="26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tích</a:t>
            </a:r>
            <a:r>
              <a:rPr lang="en-US" sz="26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vô</a:t>
            </a:r>
            <a:r>
              <a:rPr lang="en-US" sz="26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endParaRPr lang="en-US" sz="2600" b="1" dirty="0" smtClean="0">
              <a:solidFill>
                <a:srgbClr val="FF505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r>
              <a:rPr lang="en-US" sz="26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của</a:t>
            </a:r>
            <a:r>
              <a:rPr lang="en-US" sz="26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hai</a:t>
            </a:r>
            <a:r>
              <a:rPr lang="en-US" sz="2600" b="1" dirty="0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vectơ</a:t>
            </a:r>
            <a:r>
              <a:rPr lang="en-US" sz="2600" b="1" dirty="0">
                <a:solidFill>
                  <a:srgbClr val="FF505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sz="2600" b="0" dirty="0">
              <a:solidFill>
                <a:srgbClr val="FF505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81819" y="945505"/>
            <a:ext cx="4830741" cy="2338932"/>
            <a:chOff x="4800599" y="914400"/>
            <a:chExt cx="4830741" cy="2338932"/>
          </a:xfrm>
        </p:grpSpPr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6931866" y="2736630"/>
              <a:ext cx="762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/>
                <a:t>60</a:t>
              </a:r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auto">
            <a:xfrm>
              <a:off x="5130038" y="1204913"/>
              <a:ext cx="3834450" cy="1621808"/>
            </a:xfrm>
            <a:prstGeom prst="triangle">
              <a:avLst>
                <a:gd name="adj" fmla="val 27000"/>
              </a:avLst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096758" y="914400"/>
              <a:ext cx="46952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/>
                <a:t>C</a:t>
              </a: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331341" y="2487304"/>
              <a:ext cx="260847" cy="344020"/>
            </a:xfrm>
            <a:custGeom>
              <a:avLst/>
              <a:gdLst>
                <a:gd name="T0" fmla="*/ 0 w 160"/>
                <a:gd name="T1" fmla="*/ 32 h 224"/>
                <a:gd name="T2" fmla="*/ 144 w 160"/>
                <a:gd name="T3" fmla="*/ 32 h 224"/>
                <a:gd name="T4" fmla="*/ 96 w 160"/>
                <a:gd name="T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224">
                  <a:moveTo>
                    <a:pt x="0" y="32"/>
                  </a:moveTo>
                  <a:cubicBezTo>
                    <a:pt x="64" y="16"/>
                    <a:pt x="128" y="0"/>
                    <a:pt x="144" y="32"/>
                  </a:cubicBezTo>
                  <a:cubicBezTo>
                    <a:pt x="160" y="64"/>
                    <a:pt x="128" y="144"/>
                    <a:pt x="96" y="2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143271" y="2536208"/>
              <a:ext cx="78254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 dirty="0"/>
                <a:t>60</a:t>
              </a:r>
              <a:r>
                <a:rPr lang="en-US" b="0" baseline="30000" dirty="0"/>
                <a:t>0</a:t>
              </a:r>
              <a:endParaRPr lang="en-US" b="0" dirty="0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 rot="18164114">
              <a:off x="5013790" y="1591506"/>
              <a:ext cx="958341" cy="376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/>
                <a:t>30</a:t>
              </a:r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5130038" y="3024662"/>
              <a:ext cx="3834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 flipH="1">
              <a:off x="4977637" y="1219200"/>
              <a:ext cx="1017303" cy="1621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800599" y="2884000"/>
              <a:ext cx="54777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/>
                <a:t>A</a:t>
              </a: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8793140" y="2480111"/>
              <a:ext cx="8382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/>
                <a:t>B</a:t>
              </a:r>
            </a:p>
          </p:txBody>
        </p:sp>
      </p:grp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66144" y="5980598"/>
            <a:ext cx="897440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Vậy</a:t>
            </a:r>
            <a:r>
              <a:rPr lang="en-US" sz="26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khoảng</a:t>
            </a:r>
            <a:r>
              <a:rPr lang="en-US" sz="26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cách</a:t>
            </a:r>
            <a:r>
              <a:rPr lang="en-US" sz="26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giữa</a:t>
            </a:r>
            <a:r>
              <a:rPr lang="en-US" sz="26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2 </a:t>
            </a:r>
            <a:r>
              <a:rPr lang="en-US" sz="2600" b="1" dirty="0" err="1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tàu</a:t>
            </a:r>
            <a:r>
              <a:rPr lang="en-US" sz="26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gần</a:t>
            </a:r>
            <a:r>
              <a:rPr lang="en-US" sz="26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bằng</a:t>
            </a:r>
            <a:r>
              <a:rPr lang="en-US" sz="26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51.96 km</a:t>
            </a:r>
            <a:endParaRPr lang="en-US" sz="2600" b="1" dirty="0">
              <a:solidFill>
                <a:srgbClr val="0000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289200" y="2251659"/>
            <a:ext cx="2971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 dirty="0">
                <a:latin typeface="Arial" pitchFamily="34" charset="0"/>
                <a:cs typeface="Arial" pitchFamily="34" charset="0"/>
              </a:rPr>
              <a:t>Ta </a:t>
            </a:r>
            <a:r>
              <a:rPr lang="en-US" sz="2600" b="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600" b="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6" name="Text Box 77"/>
          <p:cNvSpPr txBox="1">
            <a:spLocks noChangeArrowheads="1"/>
          </p:cNvSpPr>
          <p:nvPr/>
        </p:nvSpPr>
        <p:spPr bwMode="auto">
          <a:xfrm>
            <a:off x="2362200" y="4243436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b="0"/>
          </a:p>
        </p:txBody>
      </p:sp>
      <p:sp>
        <p:nvSpPr>
          <p:cNvPr id="38" name="Text Box 79"/>
          <p:cNvSpPr txBox="1">
            <a:spLocks noChangeArrowheads="1"/>
          </p:cNvSpPr>
          <p:nvPr/>
        </p:nvSpPr>
        <p:spPr bwMode="auto">
          <a:xfrm>
            <a:off x="1981200" y="4853036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b="0"/>
          </a:p>
        </p:txBody>
      </p:sp>
      <p:graphicFrame>
        <p:nvGraphicFramePr>
          <p:cNvPr id="39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660836"/>
              </p:ext>
            </p:extLst>
          </p:nvPr>
        </p:nvGraphicFramePr>
        <p:xfrm>
          <a:off x="341313" y="2771029"/>
          <a:ext cx="4002714" cy="6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4" imgW="1612800" imgH="266400" progId="Equation.DSMT4">
                  <p:embed/>
                </p:oleObj>
              </mc:Choice>
              <mc:Fallback>
                <p:oleObj name="Equation" r:id="rId4" imgW="16128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2771029"/>
                        <a:ext cx="4002714" cy="6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289704"/>
              </p:ext>
            </p:extLst>
          </p:nvPr>
        </p:nvGraphicFramePr>
        <p:xfrm>
          <a:off x="434975" y="5456238"/>
          <a:ext cx="31051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Equation" r:id="rId6" imgW="1257120" imgH="203040" progId="Equation.DSMT4">
                  <p:embed/>
                </p:oleObj>
              </mc:Choice>
              <mc:Fallback>
                <p:oleObj name="Equation" r:id="rId6" imgW="1257120" imgH="20304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5456238"/>
                        <a:ext cx="31051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522476"/>
              </p:ext>
            </p:extLst>
          </p:nvPr>
        </p:nvGraphicFramePr>
        <p:xfrm>
          <a:off x="1092199" y="3411537"/>
          <a:ext cx="4985779" cy="189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8" imgW="2260440" imgH="736560" progId="Equation.DSMT4">
                  <p:embed/>
                </p:oleObj>
              </mc:Choice>
              <mc:Fallback>
                <p:oleObj name="Equation" r:id="rId8" imgW="226044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2199" y="3411537"/>
                        <a:ext cx="4985779" cy="1894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83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74487" y="2281609"/>
            <a:ext cx="4748611" cy="1938115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/>
          <p:cNvGrpSpPr/>
          <p:nvPr/>
        </p:nvGrpSpPr>
        <p:grpSpPr>
          <a:xfrm>
            <a:off x="107504" y="7565"/>
            <a:ext cx="8640960" cy="836712"/>
            <a:chOff x="107504" y="7565"/>
            <a:chExt cx="8640960" cy="836712"/>
          </a:xfrm>
        </p:grpSpPr>
        <p:sp>
          <p:nvSpPr>
            <p:cNvPr id="4" name="Rectangle 3"/>
            <p:cNvSpPr/>
            <p:nvPr/>
          </p:nvSpPr>
          <p:spPr>
            <a:xfrm>
              <a:off x="107504" y="7565"/>
              <a:ext cx="8640960" cy="8367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5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5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 HỆ THỨC LƯỢNG TRONG TAM GIÁC </a:t>
              </a:r>
            </a:p>
            <a:p>
              <a:pPr algn="ctr"/>
              <a:r>
                <a:rPr lang="en-US" sz="25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 GIẢI TAM GIÁC 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5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iết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1)</a:t>
              </a:r>
              <a:endPara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7504" y="806177"/>
              <a:ext cx="8640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7504" y="44733"/>
              <a:ext cx="8640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38472" y="920333"/>
            <a:ext cx="2765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côsin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55437" y="1495450"/>
            <a:ext cx="81226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tam </a:t>
            </a:r>
            <a:r>
              <a:rPr lang="en-US" sz="2800" b="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b="0" dirty="0">
                <a:latin typeface="Arial" pitchFamily="34" charset="0"/>
                <a:cs typeface="Arial" pitchFamily="34" charset="0"/>
              </a:rPr>
              <a:t> ABC </a:t>
            </a:r>
            <a:r>
              <a:rPr lang="en-US" sz="2800" b="0" dirty="0" err="1">
                <a:latin typeface="Arial" pitchFamily="34" charset="0"/>
                <a:cs typeface="Arial" pitchFamily="34" charset="0"/>
              </a:rPr>
              <a:t>bất</a:t>
            </a:r>
            <a:r>
              <a:rPr lang="en-US" sz="28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 smtClean="0">
                <a:latin typeface="Arial" pitchFamily="34" charset="0"/>
                <a:cs typeface="Arial" pitchFamily="34" charset="0"/>
              </a:rPr>
              <a:t>kì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b="0" dirty="0">
                <a:latin typeface="Arial" pitchFamily="34" charset="0"/>
                <a:cs typeface="Arial" pitchFamily="34" charset="0"/>
              </a:rPr>
              <a:t> BC=a, AB=c, </a:t>
            </a:r>
            <a:r>
              <a:rPr lang="en-US" sz="2800" b="0" dirty="0" smtClean="0">
                <a:latin typeface="Arial" pitchFamily="34" charset="0"/>
                <a:cs typeface="Arial" pitchFamily="34" charset="0"/>
              </a:rPr>
              <a:t>CA=b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2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84738930"/>
              </p:ext>
            </p:extLst>
          </p:nvPr>
        </p:nvGraphicFramePr>
        <p:xfrm>
          <a:off x="573088" y="2308870"/>
          <a:ext cx="4186379" cy="57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Equation" r:id="rId4" imgW="1473120" imgH="203040" progId="Equation.DSMT4">
                  <p:embed/>
                </p:oleObj>
              </mc:Choice>
              <mc:Fallback>
                <p:oleObj name="Equation" r:id="rId4" imgW="1473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2308870"/>
                        <a:ext cx="4186379" cy="57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88859565"/>
              </p:ext>
            </p:extLst>
          </p:nvPr>
        </p:nvGraphicFramePr>
        <p:xfrm>
          <a:off x="514350" y="2956050"/>
          <a:ext cx="4288532" cy="58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6" imgW="1485720" imgH="203040" progId="Equation.DSMT4">
                  <p:embed/>
                </p:oleObj>
              </mc:Choice>
              <mc:Fallback>
                <p:oleObj name="Equation" r:id="rId6" imgW="1485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956050"/>
                        <a:ext cx="4288532" cy="586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1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418216685"/>
              </p:ext>
            </p:extLst>
          </p:nvPr>
        </p:nvGraphicFramePr>
        <p:xfrm>
          <a:off x="487363" y="3630166"/>
          <a:ext cx="4243511" cy="580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8" imgW="1485720" imgH="203040" progId="Equation.DSMT4">
                  <p:embed/>
                </p:oleObj>
              </mc:Choice>
              <mc:Fallback>
                <p:oleObj name="Equation" r:id="rId8" imgW="1485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3630166"/>
                        <a:ext cx="4243511" cy="580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5220072" y="1844824"/>
            <a:ext cx="3976688" cy="2374900"/>
            <a:chOff x="5410200" y="2062212"/>
            <a:chExt cx="3976688" cy="2374900"/>
          </a:xfrm>
        </p:grpSpPr>
        <p:grpSp>
          <p:nvGrpSpPr>
            <p:cNvPr id="5" name="Group 4"/>
            <p:cNvGrpSpPr/>
            <p:nvPr/>
          </p:nvGrpSpPr>
          <p:grpSpPr>
            <a:xfrm>
              <a:off x="5791200" y="2062212"/>
              <a:ext cx="3595688" cy="2374900"/>
              <a:chOff x="5600700" y="2062212"/>
              <a:chExt cx="3595688" cy="2374900"/>
            </a:xfrm>
          </p:grpSpPr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5638800" y="2470199"/>
                <a:ext cx="2971800" cy="1600200"/>
              </a:xfrm>
              <a:prstGeom prst="triangle">
                <a:avLst>
                  <a:gd name="adj" fmla="val 19611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6034088" y="2062212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0"/>
                  <a:t>A</a:t>
                </a:r>
              </a:p>
            </p:txBody>
          </p:sp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8586788" y="3844974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0"/>
                  <a:t>B</a:t>
                </a:r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6477000" y="4070399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0"/>
                  <a:t>a</a:t>
                </a:r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7315200" y="2941687"/>
                <a:ext cx="45720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0"/>
                  <a:t>c</a:t>
                </a: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5600700" y="2927399"/>
                <a:ext cx="3810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0"/>
                  <a:t>b</a:t>
                </a:r>
              </a:p>
            </p:txBody>
          </p:sp>
        </p:grp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5410200" y="3910855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0" dirty="0"/>
                <a:t>C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55437" y="4854302"/>
            <a:ext cx="770094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côsin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lời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ABC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vuông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lý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côsin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trở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quen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472" y="4432920"/>
            <a:ext cx="204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3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153543" y="3631390"/>
            <a:ext cx="3066529" cy="301807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614674"/>
              </p:ext>
            </p:extLst>
          </p:nvPr>
        </p:nvGraphicFramePr>
        <p:xfrm>
          <a:off x="606997" y="252265"/>
          <a:ext cx="3886166" cy="535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" name="Equation" r:id="rId4" imgW="1473120" imgH="203040" progId="Equation.DSMT4">
                  <p:embed/>
                </p:oleObj>
              </mc:Choice>
              <mc:Fallback>
                <p:oleObj name="Equation" r:id="rId4" imgW="1473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97" y="252265"/>
                        <a:ext cx="3886166" cy="535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489967"/>
              </p:ext>
            </p:extLst>
          </p:nvPr>
        </p:nvGraphicFramePr>
        <p:xfrm>
          <a:off x="552773" y="881737"/>
          <a:ext cx="3981000" cy="544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" name="Equation" r:id="rId6" imgW="1485720" imgH="203040" progId="Equation.DSMT4">
                  <p:embed/>
                </p:oleObj>
              </mc:Choice>
              <mc:Fallback>
                <p:oleObj name="Equation" r:id="rId6" imgW="1485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73" y="881737"/>
                        <a:ext cx="3981000" cy="5446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28479"/>
              </p:ext>
            </p:extLst>
          </p:nvPr>
        </p:nvGraphicFramePr>
        <p:xfrm>
          <a:off x="521272" y="1476401"/>
          <a:ext cx="3939208" cy="538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" name="Equation" r:id="rId8" imgW="1485720" imgH="203040" progId="Equation.DSMT4">
                  <p:embed/>
                </p:oleObj>
              </mc:Choice>
              <mc:Fallback>
                <p:oleObj name="Equation" r:id="rId8" imgW="1485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72" y="1476401"/>
                        <a:ext cx="3939208" cy="538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327228" y="-14407"/>
            <a:ext cx="3976688" cy="2374900"/>
            <a:chOff x="5410200" y="2062212"/>
            <a:chExt cx="3976688" cy="2374900"/>
          </a:xfrm>
        </p:grpSpPr>
        <p:grpSp>
          <p:nvGrpSpPr>
            <p:cNvPr id="11" name="Group 10"/>
            <p:cNvGrpSpPr/>
            <p:nvPr/>
          </p:nvGrpSpPr>
          <p:grpSpPr>
            <a:xfrm>
              <a:off x="5791200" y="2062212"/>
              <a:ext cx="3595688" cy="2374900"/>
              <a:chOff x="5600700" y="2062212"/>
              <a:chExt cx="3595688" cy="2374900"/>
            </a:xfrm>
          </p:grpSpPr>
          <p:sp>
            <p:nvSpPr>
              <p:cNvPr id="13" name="AutoShape 10"/>
              <p:cNvSpPr>
                <a:spLocks noChangeArrowheads="1"/>
              </p:cNvSpPr>
              <p:nvPr/>
            </p:nvSpPr>
            <p:spPr bwMode="auto">
              <a:xfrm>
                <a:off x="5638800" y="2470199"/>
                <a:ext cx="2971800" cy="1600200"/>
              </a:xfrm>
              <a:prstGeom prst="triangle">
                <a:avLst>
                  <a:gd name="adj" fmla="val 19611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6034088" y="2062212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0"/>
                  <a:t>A</a:t>
                </a: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8586788" y="3844974"/>
                <a:ext cx="609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0"/>
                  <a:t>B</a:t>
                </a: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6477000" y="4070399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0"/>
                  <a:t>a</a:t>
                </a: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7315200" y="2941687"/>
                <a:ext cx="45720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0"/>
                  <a:t>c</a:t>
                </a:r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5600700" y="2927399"/>
                <a:ext cx="3810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0"/>
                  <a:t>b</a:t>
                </a:r>
              </a:p>
            </p:txBody>
          </p:sp>
        </p:grp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5410200" y="3910855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0" dirty="0"/>
                <a:t>C</a:t>
              </a:r>
            </a:p>
          </p:txBody>
        </p:sp>
      </p:grp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003474"/>
              </p:ext>
            </p:extLst>
          </p:nvPr>
        </p:nvGraphicFramePr>
        <p:xfrm>
          <a:off x="2548136" y="7000056"/>
          <a:ext cx="2111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Equation" r:id="rId10" imgW="114120" imgH="215640" progId="Equation.3">
                  <p:embed/>
                </p:oleObj>
              </mc:Choice>
              <mc:Fallback>
                <p:oleObj name="Equation" r:id="rId10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136" y="7000056"/>
                        <a:ext cx="211138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305943" y="5877867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vi-VN" b="0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8670" y="2367930"/>
            <a:ext cx="8560644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côsin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cosA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cosB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cosC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a, b, c.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6203156" y="404693"/>
            <a:ext cx="60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</a:rPr>
              <a:t>?</a:t>
            </a:r>
          </a:p>
        </p:txBody>
      </p:sp>
      <p:graphicFrame>
        <p:nvGraphicFramePr>
          <p:cNvPr id="3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327360"/>
              </p:ext>
            </p:extLst>
          </p:nvPr>
        </p:nvGraphicFramePr>
        <p:xfrm>
          <a:off x="2305943" y="3630166"/>
          <a:ext cx="27432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Equation" r:id="rId12" imgW="1180800" imgH="419040" progId="Equation.DSMT4">
                  <p:embed/>
                </p:oleObj>
              </mc:Choice>
              <mc:Fallback>
                <p:oleObj name="Equation" r:id="rId12" imgW="1180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943" y="3630166"/>
                        <a:ext cx="27432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384870" y="3501008"/>
            <a:ext cx="16033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3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813521"/>
              </p:ext>
            </p:extLst>
          </p:nvPr>
        </p:nvGraphicFramePr>
        <p:xfrm>
          <a:off x="2302768" y="4656484"/>
          <a:ext cx="259080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Equation" r:id="rId14" imgW="1168200" imgH="419040" progId="Equation.DSMT4">
                  <p:embed/>
                </p:oleObj>
              </mc:Choice>
              <mc:Fallback>
                <p:oleObj name="Equation" r:id="rId14" imgW="1168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2768" y="4656484"/>
                        <a:ext cx="259080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358717"/>
              </p:ext>
            </p:extLst>
          </p:nvPr>
        </p:nvGraphicFramePr>
        <p:xfrm>
          <a:off x="2340868" y="5653235"/>
          <a:ext cx="2590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" name="Equation" r:id="rId16" imgW="1168200" imgH="419040" progId="Equation.DSMT4">
                  <p:embed/>
                </p:oleObj>
              </mc:Choice>
              <mc:Fallback>
                <p:oleObj name="Equation" r:id="rId16" imgW="1168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868" y="5653235"/>
                        <a:ext cx="259080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03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1" grpId="0" uiExpand="1" build="allAtOnce" animBg="1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419350" y="1226476"/>
            <a:ext cx="4551040" cy="584775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   </a:t>
            </a:r>
            <a:r>
              <a:rPr lang="en-US" sz="3200" dirty="0" smtClean="0">
                <a:solidFill>
                  <a:srgbClr val="FFFF00"/>
                </a:solidFill>
              </a:rPr>
              <a:t>a</a:t>
            </a:r>
            <a:r>
              <a:rPr lang="en-US" sz="3200" baseline="30000" dirty="0" smtClean="0">
                <a:solidFill>
                  <a:srgbClr val="FFFF00"/>
                </a:solidFill>
              </a:rPr>
              <a:t>2 </a:t>
            </a:r>
            <a:r>
              <a:rPr lang="en-US" sz="3200" dirty="0" smtClean="0">
                <a:solidFill>
                  <a:srgbClr val="FFFF00"/>
                </a:solidFill>
              </a:rPr>
              <a:t>= b</a:t>
            </a:r>
            <a:r>
              <a:rPr lang="en-US" sz="3200" baseline="30000" dirty="0" smtClean="0">
                <a:solidFill>
                  <a:srgbClr val="FFFF00"/>
                </a:solidFill>
              </a:rPr>
              <a:t>2</a:t>
            </a:r>
            <a:r>
              <a:rPr lang="en-US" sz="3200" dirty="0" smtClean="0">
                <a:solidFill>
                  <a:srgbClr val="FFFF00"/>
                </a:solidFill>
              </a:rPr>
              <a:t> + c</a:t>
            </a:r>
            <a:r>
              <a:rPr lang="en-US" sz="3200" baseline="30000" dirty="0" smtClean="0">
                <a:solidFill>
                  <a:srgbClr val="FFFF00"/>
                </a:solidFill>
              </a:rPr>
              <a:t>2</a:t>
            </a:r>
            <a:r>
              <a:rPr lang="en-US" sz="3200" dirty="0" smtClean="0">
                <a:solidFill>
                  <a:srgbClr val="FFFF00"/>
                </a:solidFill>
              </a:rPr>
              <a:t> –  2bccosA 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3736315"/>
            <a:ext cx="2057400" cy="528637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800" smtClean="0">
                <a:solidFill>
                  <a:srgbClr val="FFFF00"/>
                </a:solidFill>
              </a:rPr>
              <a:t>b</a:t>
            </a:r>
            <a:r>
              <a:rPr lang="en-US" sz="2800" baseline="30000" smtClean="0">
                <a:solidFill>
                  <a:srgbClr val="FFFF00"/>
                </a:solidFill>
              </a:rPr>
              <a:t>2</a:t>
            </a:r>
            <a:r>
              <a:rPr lang="en-US" sz="2800" smtClean="0">
                <a:solidFill>
                  <a:srgbClr val="FFFF00"/>
                </a:solidFill>
              </a:rPr>
              <a:t> + c</a:t>
            </a:r>
            <a:r>
              <a:rPr lang="en-US" sz="2800" baseline="30000" smtClean="0">
                <a:solidFill>
                  <a:srgbClr val="FFFF00"/>
                </a:solidFill>
              </a:rPr>
              <a:t>2 </a:t>
            </a:r>
            <a:r>
              <a:rPr lang="en-US" sz="2800" smtClean="0">
                <a:solidFill>
                  <a:srgbClr val="FFFF00"/>
                </a:solidFill>
              </a:rPr>
              <a:t>&gt; a</a:t>
            </a:r>
            <a:r>
              <a:rPr lang="en-US" sz="2800" baseline="30000" smtClean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81400" y="3669640"/>
            <a:ext cx="2286000" cy="528637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FF00"/>
                </a:solidFill>
              </a:rPr>
              <a:t> b</a:t>
            </a:r>
            <a:r>
              <a:rPr lang="en-US" sz="2800" baseline="30000" smtClean="0">
                <a:solidFill>
                  <a:srgbClr val="FFFF00"/>
                </a:solidFill>
              </a:rPr>
              <a:t>2</a:t>
            </a:r>
            <a:r>
              <a:rPr lang="en-US" sz="2800" smtClean="0">
                <a:solidFill>
                  <a:srgbClr val="FFFF00"/>
                </a:solidFill>
              </a:rPr>
              <a:t> + c</a:t>
            </a:r>
            <a:r>
              <a:rPr lang="en-US" sz="2800" baseline="30000" smtClean="0">
                <a:solidFill>
                  <a:srgbClr val="FFFF00"/>
                </a:solidFill>
              </a:rPr>
              <a:t>2 </a:t>
            </a:r>
            <a:r>
              <a:rPr lang="en-US" sz="2800" smtClean="0">
                <a:solidFill>
                  <a:srgbClr val="FFFF00"/>
                </a:solidFill>
              </a:rPr>
              <a:t>= a</a:t>
            </a:r>
            <a:r>
              <a:rPr lang="en-US" sz="2800" baseline="30000" smtClean="0">
                <a:solidFill>
                  <a:srgbClr val="FFFF00"/>
                </a:solidFill>
              </a:rPr>
              <a:t>2</a:t>
            </a:r>
            <a:endParaRPr lang="en-US" sz="2800" smtClean="0">
              <a:solidFill>
                <a:srgbClr val="FFFF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58000" y="3593440"/>
            <a:ext cx="1981200" cy="528637"/>
          </a:xfrm>
          <a:prstGeom prst="rect">
            <a:avLst/>
          </a:prstGeom>
          <a:gradFill rotWithShape="0">
            <a:gsLst>
              <a:gs pos="0">
                <a:srgbClr val="6600CC"/>
              </a:gs>
              <a:gs pos="100000">
                <a:srgbClr val="660033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FF00"/>
                </a:solidFill>
              </a:rPr>
              <a:t>b</a:t>
            </a:r>
            <a:r>
              <a:rPr lang="en-US" sz="2800" baseline="30000" smtClean="0">
                <a:solidFill>
                  <a:srgbClr val="FFFF00"/>
                </a:solidFill>
              </a:rPr>
              <a:t>2</a:t>
            </a:r>
            <a:r>
              <a:rPr lang="en-US" sz="2800" smtClean="0">
                <a:solidFill>
                  <a:srgbClr val="FFFF00"/>
                </a:solidFill>
              </a:rPr>
              <a:t> + c</a:t>
            </a:r>
            <a:r>
              <a:rPr lang="en-US" sz="2800" baseline="30000" smtClean="0">
                <a:solidFill>
                  <a:srgbClr val="FFFF00"/>
                </a:solidFill>
              </a:rPr>
              <a:t>2 </a:t>
            </a:r>
            <a:r>
              <a:rPr lang="en-US" sz="2800" smtClean="0">
                <a:solidFill>
                  <a:srgbClr val="FFFF00"/>
                </a:solidFill>
              </a:rPr>
              <a:t>&lt; a</a:t>
            </a:r>
            <a:r>
              <a:rPr lang="en-US" sz="2800" baseline="30000" smtClean="0">
                <a:solidFill>
                  <a:srgbClr val="FFFF00"/>
                </a:solidFill>
              </a:rPr>
              <a:t>2</a:t>
            </a:r>
            <a:endParaRPr lang="en-US" sz="2800" smtClean="0">
              <a:solidFill>
                <a:srgbClr val="FFFF00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648200" y="1836073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 b="1" baseline="30000" smtClean="0">
              <a:solidFill>
                <a:srgbClr val="FFFF00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724400" y="3283873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 b="1" baseline="30000" smtClean="0">
              <a:solidFill>
                <a:srgbClr val="FFFF00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1295400" y="2979073"/>
            <a:ext cx="1981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 b="1" baseline="30000" smtClean="0">
              <a:solidFill>
                <a:srgbClr val="FFFF00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5943600" y="2979073"/>
            <a:ext cx="198120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 b="1" baseline="30000" smtClean="0">
              <a:solidFill>
                <a:srgbClr val="FFFF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33400" y="4817398"/>
            <a:ext cx="1676400" cy="528638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r="100000" b="10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FF00"/>
                </a:solidFill>
              </a:rPr>
              <a:t>cosA &gt; 0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371600" y="4279236"/>
            <a:ext cx="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 b="1" baseline="30000" smtClean="0">
              <a:solidFill>
                <a:srgbClr val="FFFF00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162800" y="4674523"/>
            <a:ext cx="1600200" cy="528638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r="100000" b="10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FF00"/>
                </a:solidFill>
              </a:rPr>
              <a:t>cosA &lt; 0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962400" y="4750723"/>
            <a:ext cx="1600200" cy="528638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rect">
              <a:fillToRect r="100000" b="10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FF00"/>
                </a:solidFill>
              </a:rPr>
              <a:t>cosA = 0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85800" y="5879440"/>
            <a:ext cx="1600200" cy="523220"/>
          </a:xfrm>
          <a:prstGeom prst="rect">
            <a:avLst/>
          </a:prstGeom>
          <a:gradFill rotWithShape="0">
            <a:gsLst>
              <a:gs pos="0">
                <a:srgbClr val="000099">
                  <a:gamma/>
                  <a:tint val="66667"/>
                  <a:invGamma/>
                </a:srgbClr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FF00"/>
                </a:solidFill>
              </a:rPr>
              <a:t>A &lt; 90</a:t>
            </a:r>
            <a:r>
              <a:rPr lang="en-US" sz="2800" baseline="30000" smtClean="0">
                <a:solidFill>
                  <a:srgbClr val="FFFF00"/>
                </a:solidFill>
              </a:rPr>
              <a:t>0</a:t>
            </a:r>
            <a:endParaRPr lang="en-US" sz="2800" smtClean="0">
              <a:solidFill>
                <a:srgbClr val="FFFF00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114800" y="5803240"/>
            <a:ext cx="1447800" cy="528637"/>
          </a:xfrm>
          <a:prstGeom prst="rect">
            <a:avLst/>
          </a:prstGeom>
          <a:gradFill rotWithShape="0">
            <a:gsLst>
              <a:gs pos="0">
                <a:srgbClr val="000099">
                  <a:gamma/>
                  <a:tint val="66667"/>
                  <a:invGamma/>
                </a:srgbClr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FFFF00"/>
                </a:solidFill>
              </a:rPr>
              <a:t>A = 90</a:t>
            </a:r>
            <a:r>
              <a:rPr lang="en-US" sz="2800" baseline="30000" smtClean="0">
                <a:solidFill>
                  <a:srgbClr val="FFFF00"/>
                </a:solidFill>
              </a:rPr>
              <a:t>0</a:t>
            </a:r>
            <a:endParaRPr lang="en-US" sz="2800" smtClean="0">
              <a:solidFill>
                <a:srgbClr val="FFFF00"/>
              </a:solidFill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294240" y="5727040"/>
            <a:ext cx="1526232" cy="523220"/>
          </a:xfrm>
          <a:prstGeom prst="rect">
            <a:avLst/>
          </a:prstGeom>
          <a:gradFill rotWithShape="0">
            <a:gsLst>
              <a:gs pos="0">
                <a:srgbClr val="000099">
                  <a:gamma/>
                  <a:tint val="66667"/>
                  <a:invGamma/>
                </a:srgbClr>
              </a:gs>
              <a:gs pos="100000">
                <a:srgbClr val="0000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A &gt; 90</a:t>
            </a:r>
            <a:r>
              <a:rPr lang="en-US" sz="2800" baseline="30000" dirty="0" smtClean="0">
                <a:solidFill>
                  <a:srgbClr val="FFFF00"/>
                </a:solidFill>
              </a:rPr>
              <a:t>0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276600" y="2269461"/>
            <a:ext cx="2667000" cy="1014412"/>
            <a:chOff x="2064" y="1056"/>
            <a:chExt cx="1680" cy="639"/>
          </a:xfrm>
        </p:grpSpPr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064" y="1056"/>
              <a:ext cx="1680" cy="63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smtClean="0">
                <a:solidFill>
                  <a:srgbClr val="FFFF00"/>
                </a:solidFill>
              </a:endParaRPr>
            </a:p>
            <a:p>
              <a:pPr>
                <a:spcBef>
                  <a:spcPct val="50000"/>
                </a:spcBef>
              </a:pPr>
              <a:endParaRPr lang="en-US" sz="2400" smtClean="0">
                <a:solidFill>
                  <a:srgbClr val="FFFF00"/>
                </a:solidFill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2112" y="1104"/>
            <a:ext cx="1584" cy="5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2" name="Equation" r:id="rId4" imgW="1244520" imgH="419040" progId="Equation.DSMT4">
                    <p:embed/>
                  </p:oleObj>
                </mc:Choice>
                <mc:Fallback>
                  <p:oleObj name="Equation" r:id="rId4" imgW="124452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1104"/>
                          <a:ext cx="1584" cy="5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4800600" y="4203036"/>
            <a:ext cx="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 b="1" baseline="30000" smtClean="0">
              <a:solidFill>
                <a:srgbClr val="FFFF00"/>
              </a:solidFill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8001000" y="4126836"/>
            <a:ext cx="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 b="1" baseline="30000" smtClean="0">
              <a:solidFill>
                <a:srgbClr val="FFFF00"/>
              </a:solidFill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1371600" y="5346036"/>
            <a:ext cx="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 b="1" baseline="30000" smtClean="0">
              <a:solidFill>
                <a:srgbClr val="FFFF00"/>
              </a:solidFill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4800600" y="5269836"/>
            <a:ext cx="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 b="1" baseline="30000" smtClean="0">
              <a:solidFill>
                <a:srgbClr val="FFFF00"/>
              </a:solidFill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8001000" y="5193636"/>
            <a:ext cx="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 b="1" baseline="30000" smtClean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7504" y="7565"/>
            <a:ext cx="8640960" cy="836712"/>
            <a:chOff x="107504" y="7565"/>
            <a:chExt cx="8640960" cy="836712"/>
          </a:xfrm>
        </p:grpSpPr>
        <p:sp>
          <p:nvSpPr>
            <p:cNvPr id="28" name="Rectangle 27"/>
            <p:cNvSpPr/>
            <p:nvPr/>
          </p:nvSpPr>
          <p:spPr>
            <a:xfrm>
              <a:off x="107504" y="7565"/>
              <a:ext cx="8640960" cy="8367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3">
                  <a:lumMod val="20000"/>
                  <a:lumOff val="8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5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5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 HỆ THỨC LƯỢNG TRONG TAM GIÁC </a:t>
              </a:r>
            </a:p>
            <a:p>
              <a:pPr algn="ctr"/>
              <a:r>
                <a:rPr lang="en-US" sz="25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 GIẢI TAM GIÁC 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5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5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iết</a:t>
              </a:r>
              <a:r>
                <a:rPr lang="en-US" sz="25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1)</a:t>
              </a:r>
              <a:endParaRPr lang="vi-VN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07504" y="806177"/>
              <a:ext cx="8640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7504" y="44733"/>
              <a:ext cx="86409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07504" y="105273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28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/>
      <p:bldP spid="8" grpId="0" animBg="1"/>
      <p:bldP spid="9" grpId="0" animBg="1"/>
      <p:bldP spid="10" grpId="0" animBg="1"/>
      <p:bldP spid="11" grpId="0" animBg="1" autoUpdateAnimBg="0"/>
      <p:bldP spid="12" grpId="0" animBg="1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PARKLE">
  <a:themeElements>
    <a:clrScheme name="SPARKLE 4">
      <a:dk1>
        <a:srgbClr val="000000"/>
      </a:dk1>
      <a:lt1>
        <a:srgbClr val="DDDDDD"/>
      </a:lt1>
      <a:dk2>
        <a:srgbClr val="0000FF"/>
      </a:dk2>
      <a:lt2>
        <a:srgbClr val="00CCCC"/>
      </a:lt2>
      <a:accent1>
        <a:srgbClr val="B2B2B2"/>
      </a:accent1>
      <a:accent2>
        <a:srgbClr val="FF9933"/>
      </a:accent2>
      <a:accent3>
        <a:srgbClr val="AAAAFF"/>
      </a:accent3>
      <a:accent4>
        <a:srgbClr val="BDBDBD"/>
      </a:accent4>
      <a:accent5>
        <a:srgbClr val="D5D5D5"/>
      </a:accent5>
      <a:accent6>
        <a:srgbClr val="E78A2D"/>
      </a:accent6>
      <a:hlink>
        <a:srgbClr val="0099FF"/>
      </a:hlink>
      <a:folHlink>
        <a:srgbClr val="9999FF"/>
      </a:folHlink>
    </a:clrScheme>
    <a:fontScheme name="SPARK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PARKLE 1">
        <a:dk1>
          <a:srgbClr val="000000"/>
        </a:dk1>
        <a:lt1>
          <a:srgbClr val="DDDDDD"/>
        </a:lt1>
        <a:dk2>
          <a:srgbClr val="0000FF"/>
        </a:dk2>
        <a:lt2>
          <a:srgbClr val="00CCCC"/>
        </a:lt2>
        <a:accent1>
          <a:srgbClr val="B2B2B2"/>
        </a:accent1>
        <a:accent2>
          <a:srgbClr val="FF9933"/>
        </a:accent2>
        <a:accent3>
          <a:srgbClr val="AAAAFF"/>
        </a:accent3>
        <a:accent4>
          <a:srgbClr val="BDBDBD"/>
        </a:accent4>
        <a:accent5>
          <a:srgbClr val="D5D5D5"/>
        </a:accent5>
        <a:accent6>
          <a:srgbClr val="E78A2D"/>
        </a:accent6>
        <a:hlink>
          <a:srgbClr val="CC00CC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RKLE 2">
        <a:dk1>
          <a:srgbClr val="000000"/>
        </a:dk1>
        <a:lt1>
          <a:srgbClr val="CCCCFF"/>
        </a:lt1>
        <a:dk2>
          <a:srgbClr val="003399"/>
        </a:dk2>
        <a:lt2>
          <a:srgbClr val="76E0E6"/>
        </a:lt2>
        <a:accent1>
          <a:srgbClr val="66CCFF"/>
        </a:accent1>
        <a:accent2>
          <a:srgbClr val="6666FF"/>
        </a:accent2>
        <a:accent3>
          <a:srgbClr val="E2E2FF"/>
        </a:accent3>
        <a:accent4>
          <a:srgbClr val="000000"/>
        </a:accent4>
        <a:accent5>
          <a:srgbClr val="B8E2FF"/>
        </a:accent5>
        <a:accent6>
          <a:srgbClr val="5C5CE7"/>
        </a:accent6>
        <a:hlink>
          <a:srgbClr val="00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 4">
        <a:dk1>
          <a:srgbClr val="000000"/>
        </a:dk1>
        <a:lt1>
          <a:srgbClr val="DDDDDD"/>
        </a:lt1>
        <a:dk2>
          <a:srgbClr val="0000FF"/>
        </a:dk2>
        <a:lt2>
          <a:srgbClr val="00CCCC"/>
        </a:lt2>
        <a:accent1>
          <a:srgbClr val="B2B2B2"/>
        </a:accent1>
        <a:accent2>
          <a:srgbClr val="FF9933"/>
        </a:accent2>
        <a:accent3>
          <a:srgbClr val="AAAAFF"/>
        </a:accent3>
        <a:accent4>
          <a:srgbClr val="BDBDBD"/>
        </a:accent4>
        <a:accent5>
          <a:srgbClr val="D5D5D5"/>
        </a:accent5>
        <a:accent6>
          <a:srgbClr val="E78A2D"/>
        </a:accent6>
        <a:hlink>
          <a:srgbClr val="0099FF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517</TotalTime>
  <Words>963</Words>
  <Application>Microsoft Office PowerPoint</Application>
  <PresentationFormat>On-screen Show (4:3)</PresentationFormat>
  <Paragraphs>164</Paragraphs>
  <Slides>15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Oriel</vt:lpstr>
      <vt:lpstr>Default Design</vt:lpstr>
      <vt:lpstr>SPARKLE</vt:lpstr>
      <vt:lpstr>Equation</vt:lpstr>
      <vt:lpstr>PowerPoint Presentation</vt:lpstr>
      <vt:lpstr>PowerPoint Presentation</vt:lpstr>
      <vt:lpstr>Bài 3 các hệ thức lượng  trong tam giác và  giải tam giác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 các hệ thức lượng  trong tam giác và  giải tam giác</dc:title>
  <dc:creator>PHUONG</dc:creator>
  <cp:lastModifiedBy>HTTT6695</cp:lastModifiedBy>
  <cp:revision>46</cp:revision>
  <dcterms:created xsi:type="dcterms:W3CDTF">2014-12-09T15:00:40Z</dcterms:created>
  <dcterms:modified xsi:type="dcterms:W3CDTF">2023-03-22T06:53:28Z</dcterms:modified>
</cp:coreProperties>
</file>